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2"/>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DBA2E780-DE8C-4CBE-B01C-250261FC87D6}" type="datetimeFigureOut">
              <a:rPr lang="ru-RU" smtClean="0"/>
              <a:t>04.12.2018</a:t>
            </a:fld>
            <a:endParaRPr lang="ru-RU"/>
          </a:p>
        </p:txBody>
      </p:sp>
      <p:sp>
        <p:nvSpPr>
          <p:cNvPr id="16" name="Slide Number Placeholder 15"/>
          <p:cNvSpPr>
            <a:spLocks noGrp="1"/>
          </p:cNvSpPr>
          <p:nvPr>
            <p:ph type="sldNum" sz="quarter" idx="11"/>
          </p:nvPr>
        </p:nvSpPr>
        <p:spPr/>
        <p:txBody>
          <a:bodyPr/>
          <a:lstStyle/>
          <a:p>
            <a:fld id="{E05FA611-2311-459C-836B-519F31D043CF}"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3"/>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BA2E780-DE8C-4CBE-B01C-250261FC87D6}" type="datetimeFigureOut">
              <a:rPr lang="ru-RU" smtClean="0"/>
              <a:t>04.12.2018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FA611-2311-459C-836B-519F31D043C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A2E780-DE8C-4CBE-B01C-250261FC87D6}" type="datetimeFigureOut">
              <a:rPr lang="ru-RU" smtClean="0"/>
              <a:t>04.12.2018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05FA611-2311-459C-836B-519F31D043C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DBA2E780-DE8C-4CBE-B01C-250261FC87D6}" type="datetimeFigureOut">
              <a:rPr lang="ru-RU" smtClean="0"/>
              <a:t>04.12.2018</a:t>
            </a:fld>
            <a:endParaRPr lang="ru-RU"/>
          </a:p>
        </p:txBody>
      </p:sp>
      <p:sp>
        <p:nvSpPr>
          <p:cNvPr id="15" name="Slide Number Placeholder 14"/>
          <p:cNvSpPr>
            <a:spLocks noGrp="1"/>
          </p:cNvSpPr>
          <p:nvPr>
            <p:ph type="sldNum" sz="quarter" idx="11"/>
          </p:nvPr>
        </p:nvSpPr>
        <p:spPr/>
        <p:txBody>
          <a:bodyPr/>
          <a:lstStyle/>
          <a:p>
            <a:fld id="{E05FA611-2311-459C-836B-519F31D043CF}"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500"/>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DBA2E780-DE8C-4CBE-B01C-250261FC87D6}" type="datetimeFigureOut">
              <a:rPr lang="ru-RU" smtClean="0"/>
              <a:t>04.12.2018</a:t>
            </a:fld>
            <a:endParaRPr lang="ru-RU"/>
          </a:p>
        </p:txBody>
      </p:sp>
      <p:sp>
        <p:nvSpPr>
          <p:cNvPr id="13" name="Slide Number Placeholder 12"/>
          <p:cNvSpPr>
            <a:spLocks noGrp="1"/>
          </p:cNvSpPr>
          <p:nvPr>
            <p:ph type="sldNum" sz="quarter" idx="11"/>
          </p:nvPr>
        </p:nvSpPr>
        <p:spPr/>
        <p:txBody>
          <a:bodyPr/>
          <a:lstStyle/>
          <a:p>
            <a:fld id="{E05FA611-2311-459C-836B-519F31D043CF}"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BA2E780-DE8C-4CBE-B01C-250261FC87D6}" type="datetimeFigureOut">
              <a:rPr lang="ru-RU" smtClean="0"/>
              <a:t>04.12.2018</a:t>
            </a:fld>
            <a:endParaRPr lang="ru-RU"/>
          </a:p>
        </p:txBody>
      </p:sp>
      <p:sp>
        <p:nvSpPr>
          <p:cNvPr id="9" name="Slide Number Placeholder 8"/>
          <p:cNvSpPr>
            <a:spLocks noGrp="1"/>
          </p:cNvSpPr>
          <p:nvPr>
            <p:ph type="sldNum" sz="quarter" idx="11"/>
          </p:nvPr>
        </p:nvSpPr>
        <p:spPr/>
        <p:txBody>
          <a:bodyPr/>
          <a:lstStyle/>
          <a:p>
            <a:fld id="{E05FA611-2311-459C-836B-519F31D043CF}"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70"/>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DBA2E780-DE8C-4CBE-B01C-250261FC87D6}" type="datetimeFigureOut">
              <a:rPr lang="ru-RU" smtClean="0"/>
              <a:t>04.12.2018</a:t>
            </a:fld>
            <a:endParaRPr lang="ru-RU"/>
          </a:p>
        </p:txBody>
      </p:sp>
      <p:sp>
        <p:nvSpPr>
          <p:cNvPr id="15" name="Slide Number Placeholder 14"/>
          <p:cNvSpPr>
            <a:spLocks noGrp="1"/>
          </p:cNvSpPr>
          <p:nvPr>
            <p:ph type="sldNum" sz="quarter" idx="11"/>
          </p:nvPr>
        </p:nvSpPr>
        <p:spPr/>
        <p:txBody>
          <a:bodyPr/>
          <a:lstStyle/>
          <a:p>
            <a:fld id="{E05FA611-2311-459C-836B-519F31D043CF}"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DBA2E780-DE8C-4CBE-B01C-250261FC87D6}" type="datetimeFigureOut">
              <a:rPr lang="ru-RU" smtClean="0"/>
              <a:t>04.12.2018</a:t>
            </a:fld>
            <a:endParaRPr lang="ru-RU"/>
          </a:p>
        </p:txBody>
      </p:sp>
      <p:sp>
        <p:nvSpPr>
          <p:cNvPr id="8" name="Slide Number Placeholder 7"/>
          <p:cNvSpPr>
            <a:spLocks noGrp="1"/>
          </p:cNvSpPr>
          <p:nvPr>
            <p:ph type="sldNum" sz="quarter" idx="11"/>
          </p:nvPr>
        </p:nvSpPr>
        <p:spPr/>
        <p:txBody>
          <a:bodyPr/>
          <a:lstStyle/>
          <a:p>
            <a:fld id="{E05FA611-2311-459C-836B-519F31D043CF}"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A2E780-DE8C-4CBE-B01C-250261FC87D6}" type="datetimeFigureOut">
              <a:rPr lang="ru-RU" smtClean="0"/>
              <a:t>04.12.2018</a:t>
            </a:fld>
            <a:endParaRPr lang="ru-RU"/>
          </a:p>
        </p:txBody>
      </p:sp>
      <p:sp>
        <p:nvSpPr>
          <p:cNvPr id="6" name="Slide Number Placeholder 5"/>
          <p:cNvSpPr>
            <a:spLocks noGrp="1"/>
          </p:cNvSpPr>
          <p:nvPr>
            <p:ph type="sldNum" sz="quarter" idx="11"/>
          </p:nvPr>
        </p:nvSpPr>
        <p:spPr/>
        <p:txBody>
          <a:bodyPr/>
          <a:lstStyle/>
          <a:p>
            <a:fld id="{E05FA611-2311-459C-836B-519F31D043CF}"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DBA2E780-DE8C-4CBE-B01C-250261FC87D6}" type="datetimeFigureOut">
              <a:rPr lang="ru-RU" smtClean="0"/>
              <a:t>04.12.2018</a:t>
            </a:fld>
            <a:endParaRPr lang="ru-RU"/>
          </a:p>
        </p:txBody>
      </p:sp>
      <p:sp>
        <p:nvSpPr>
          <p:cNvPr id="16" name="Slide Number Placeholder 15"/>
          <p:cNvSpPr>
            <a:spLocks noGrp="1"/>
          </p:cNvSpPr>
          <p:nvPr>
            <p:ph type="sldNum" sz="quarter" idx="11"/>
          </p:nvPr>
        </p:nvSpPr>
        <p:spPr/>
        <p:txBody>
          <a:bodyPr/>
          <a:lstStyle/>
          <a:p>
            <a:fld id="{E05FA611-2311-459C-836B-519F31D043CF}"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6"/>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DBA2E780-DE8C-4CBE-B01C-250261FC87D6}" type="datetimeFigureOut">
              <a:rPr lang="ru-RU" smtClean="0"/>
              <a:t>04.12.2018</a:t>
            </a:fld>
            <a:endParaRPr lang="ru-RU"/>
          </a:p>
        </p:txBody>
      </p:sp>
      <p:sp>
        <p:nvSpPr>
          <p:cNvPr id="14" name="Slide Number Placeholder 13"/>
          <p:cNvSpPr>
            <a:spLocks noGrp="1"/>
          </p:cNvSpPr>
          <p:nvPr>
            <p:ph type="sldNum" sz="quarter" idx="11"/>
          </p:nvPr>
        </p:nvSpPr>
        <p:spPr/>
        <p:txBody>
          <a:bodyPr/>
          <a:lstStyle/>
          <a:p>
            <a:fld id="{E05FA611-2311-459C-836B-519F31D043CF}"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3"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6" y="116855"/>
            <a:ext cx="6479363"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3"/>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40"/>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BA2E780-DE8C-4CBE-B01C-250261FC87D6}" type="datetimeFigureOut">
              <a:rPr lang="ru-RU" smtClean="0"/>
              <a:t>04.12.2018</a:t>
            </a:fld>
            <a:endParaRPr lang="ru-RU"/>
          </a:p>
        </p:txBody>
      </p:sp>
      <p:sp>
        <p:nvSpPr>
          <p:cNvPr id="5" name="Footer Placeholder 4"/>
          <p:cNvSpPr>
            <a:spLocks noGrp="1"/>
          </p:cNvSpPr>
          <p:nvPr>
            <p:ph type="ftr" sz="quarter" idx="3"/>
          </p:nvPr>
        </p:nvSpPr>
        <p:spPr>
          <a:xfrm>
            <a:off x="822960" y="6154740"/>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05FA611-2311-459C-836B-519F31D043CF}"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2822"/>
            <a:ext cx="6096000" cy="3657599"/>
          </a:xfrm>
        </p:spPr>
        <p:txBody>
          <a:bodyPr>
            <a:normAutofit/>
          </a:bodyPr>
          <a:lstStyle/>
          <a:p>
            <a:pPr marL="18288" indent="0" algn="ctr">
              <a:buNone/>
            </a:pPr>
            <a:r>
              <a:rPr lang="ru-RU" sz="4000" dirty="0" smtClean="0"/>
              <a:t>Права и обязанности </a:t>
            </a:r>
            <a:endParaRPr lang="ru-RU" sz="4000" dirty="0"/>
          </a:p>
        </p:txBody>
      </p:sp>
      <p:sp>
        <p:nvSpPr>
          <p:cNvPr id="3" name="Заголовок 2"/>
          <p:cNvSpPr>
            <a:spLocks noGrp="1"/>
          </p:cNvSpPr>
          <p:nvPr>
            <p:ph type="title"/>
          </p:nvPr>
        </p:nvSpPr>
        <p:spPr>
          <a:xfrm>
            <a:off x="827584" y="4941168"/>
            <a:ext cx="7543800" cy="1152128"/>
          </a:xfrm>
        </p:spPr>
        <p:txBody>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Презентацию </a:t>
            </a:r>
            <a:r>
              <a:rPr lang="ru-RU" sz="2000" dirty="0"/>
              <a:t>подготовила: ученица МБОУ СОШ№6</a:t>
            </a:r>
            <a:br>
              <a:rPr lang="ru-RU" sz="2000" dirty="0"/>
            </a:br>
            <a:r>
              <a:rPr lang="ru-RU" sz="2000" dirty="0"/>
              <a:t>8 </a:t>
            </a:r>
            <a:r>
              <a:rPr lang="ru-RU" sz="2000" dirty="0" smtClean="0"/>
              <a:t>«В» </a:t>
            </a:r>
            <a:r>
              <a:rPr lang="ru-RU" sz="2000" dirty="0"/>
              <a:t>класса </a:t>
            </a:r>
            <a:br>
              <a:rPr lang="ru-RU" sz="2000" dirty="0"/>
            </a:br>
            <a:r>
              <a:rPr lang="ru-RU" sz="2000" dirty="0" err="1" smtClean="0"/>
              <a:t>Конунцева</a:t>
            </a:r>
            <a:r>
              <a:rPr lang="ru-RU" sz="2000" dirty="0" smtClean="0"/>
              <a:t> Татьяна</a:t>
            </a:r>
            <a:r>
              <a:rPr lang="ru-RU" sz="2000" dirty="0"/>
              <a:t/>
            </a:r>
            <a:br>
              <a:rPr lang="ru-RU" sz="2000" dirty="0"/>
            </a:br>
            <a:r>
              <a:rPr lang="ru-RU" sz="2000" dirty="0" err="1"/>
              <a:t>г.Красный</a:t>
            </a:r>
            <a:r>
              <a:rPr lang="ru-RU" sz="2000" dirty="0"/>
              <a:t> Сулин</a:t>
            </a:r>
            <a:r>
              <a:rPr lang="ru-RU" dirty="0"/>
              <a:t/>
            </a:r>
            <a:br>
              <a:rPr lang="ru-RU" dirty="0"/>
            </a:br>
            <a:endParaRPr lang="ru-RU" dirty="0"/>
          </a:p>
        </p:txBody>
      </p:sp>
    </p:spTree>
    <p:extLst>
      <p:ext uri="{BB962C8B-B14F-4D97-AF65-F5344CB8AC3E}">
        <p14:creationId xmlns:p14="http://schemas.microsoft.com/office/powerpoint/2010/main" val="54569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543800" cy="914400"/>
          </a:xfrm>
        </p:spPr>
        <p:txBody>
          <a:bodyPr/>
          <a:lstStyle/>
          <a:p>
            <a:r>
              <a:rPr lang="ru-RU" dirty="0" smtClean="0"/>
              <a:t>Интересный факт</a:t>
            </a:r>
            <a:endParaRPr lang="ru-RU" dirty="0"/>
          </a:p>
        </p:txBody>
      </p:sp>
      <p:sp>
        <p:nvSpPr>
          <p:cNvPr id="3" name="Объект 2"/>
          <p:cNvSpPr>
            <a:spLocks noGrp="1"/>
          </p:cNvSpPr>
          <p:nvPr>
            <p:ph sz="quarter" idx="13"/>
          </p:nvPr>
        </p:nvSpPr>
        <p:spPr>
          <a:xfrm>
            <a:off x="0" y="658368"/>
            <a:ext cx="4617720" cy="6199632"/>
          </a:xfrm>
        </p:spPr>
        <p:txBody>
          <a:bodyPr>
            <a:normAutofit/>
          </a:bodyPr>
          <a:lstStyle/>
          <a:p>
            <a:r>
              <a:rPr lang="ru-RU" dirty="0"/>
              <a:t>В России существует специальный экземпляр Конституции РФ, кладя руку на который новый президент страны приносит присягу народу. Эта версия главного закона выполнена из натуральной красной кожи варана, на обложке присутствует накладной серебряный герб России и тисненая золотом надпись «Конституция Российской Федерации». Он хранится в Кремле, в местной библиотеке и используется только во время инаугурации президента</a:t>
            </a: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788024" y="1196753"/>
            <a:ext cx="4104456" cy="5184576"/>
          </a:xfrm>
        </p:spPr>
      </p:pic>
    </p:spTree>
    <p:extLst>
      <p:ext uri="{BB962C8B-B14F-4D97-AF65-F5344CB8AC3E}">
        <p14:creationId xmlns:p14="http://schemas.microsoft.com/office/powerpoint/2010/main" val="267880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24744"/>
            <a:ext cx="8820472" cy="4608512"/>
          </a:xfrm>
        </p:spPr>
        <p:txBody>
          <a:bodyPr/>
          <a:lstStyle/>
          <a:p>
            <a:r>
              <a:rPr lang="ru-RU" sz="3600" dirty="0"/>
              <a:t>Таким образом, Конституция Р. Ф. гарантирует права и свободы человеку и гражданину. Государство обеспечивает гарантии соблюдения данных прав. Однако широк и круг обязанностей людей перед государством, которое вправе потребовать исполнение данных обязанностей каждым гражданином РФ.</a:t>
            </a:r>
          </a:p>
        </p:txBody>
      </p:sp>
    </p:spTree>
    <p:extLst>
      <p:ext uri="{BB962C8B-B14F-4D97-AF65-F5344CB8AC3E}">
        <p14:creationId xmlns:p14="http://schemas.microsoft.com/office/powerpoint/2010/main" val="369997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0200" y="0"/>
            <a:ext cx="5003800" cy="6858000"/>
          </a:xfrm>
        </p:spPr>
      </p:pic>
      <p:sp>
        <p:nvSpPr>
          <p:cNvPr id="3" name="Заголовок 2"/>
          <p:cNvSpPr>
            <a:spLocks noGrp="1"/>
          </p:cNvSpPr>
          <p:nvPr>
            <p:ph type="title"/>
          </p:nvPr>
        </p:nvSpPr>
        <p:spPr>
          <a:xfrm>
            <a:off x="0" y="0"/>
            <a:ext cx="4067944" cy="6858000"/>
          </a:xfrm>
        </p:spPr>
        <p:txBody>
          <a:bodyPr/>
          <a:lstStyle/>
          <a:p>
            <a:r>
              <a:rPr lang="ru-RU" sz="1700" dirty="0" err="1"/>
              <a:t>Конститу́ция</a:t>
            </a:r>
            <a:r>
              <a:rPr lang="ru-RU" sz="1700" dirty="0"/>
              <a:t> </a:t>
            </a:r>
            <a:r>
              <a:rPr lang="ru-RU" sz="1700" dirty="0" err="1"/>
              <a:t>Росси́йской</a:t>
            </a:r>
            <a:r>
              <a:rPr lang="ru-RU" sz="1700" dirty="0"/>
              <a:t> </a:t>
            </a:r>
            <a:r>
              <a:rPr lang="ru-RU" sz="1700" dirty="0" err="1"/>
              <a:t>Федера́ции</a:t>
            </a:r>
            <a:r>
              <a:rPr lang="ru-RU" sz="1700" dirty="0"/>
              <a:t> — высший нормативный правовой акт Российской Федерации. Принята народом Российской Федерации 12 декабря 1993 года. Но нынешняя Конституция отличается от всех российских конституций советского времени в первую очередь тем, что является основным законом самостоятельного, действительно суверенного государства. Как отмечается в преамбуле Конституции, ее принятие связано с возрождением суверенной государственности России и утверждением незыблемости ее демократической основы. Конституция обладает высшей юридической силой, закрепляющей основы конституционного строя России, государственное устройство, образование представительных, исполнительных, судебных органов власти и систему местного самоуправления, права и свободы человека и гражданина.</a:t>
            </a:r>
          </a:p>
        </p:txBody>
      </p:sp>
    </p:spTree>
    <p:extLst>
      <p:ext uri="{BB962C8B-B14F-4D97-AF65-F5344CB8AC3E}">
        <p14:creationId xmlns:p14="http://schemas.microsoft.com/office/powerpoint/2010/main" val="159475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7538" y="1"/>
            <a:ext cx="4716463" cy="6857999"/>
          </a:xfrm>
        </p:spPr>
      </p:pic>
      <p:sp>
        <p:nvSpPr>
          <p:cNvPr id="3" name="Заголовок 2"/>
          <p:cNvSpPr>
            <a:spLocks noGrp="1"/>
          </p:cNvSpPr>
          <p:nvPr>
            <p:ph type="title"/>
          </p:nvPr>
        </p:nvSpPr>
        <p:spPr>
          <a:xfrm>
            <a:off x="0" y="0"/>
            <a:ext cx="4427984" cy="6858000"/>
          </a:xfrm>
        </p:spPr>
        <p:txBody>
          <a:bodyPr/>
          <a:lstStyle/>
          <a:p>
            <a:r>
              <a:rPr lang="ru-RU" sz="1900" dirty="0"/>
              <a:t>Классификация прав</a:t>
            </a:r>
            <a:br>
              <a:rPr lang="ru-RU" sz="1900" dirty="0"/>
            </a:br>
            <a:r>
              <a:rPr lang="ru-RU" sz="1900" dirty="0"/>
              <a:t>По времени возникновения</a:t>
            </a:r>
            <a:r>
              <a:rPr lang="ru-RU" sz="1900" dirty="0" smtClean="0"/>
              <a:t>:</a:t>
            </a:r>
            <a:r>
              <a:rPr lang="ru-RU" sz="1900" dirty="0"/>
              <a:t/>
            </a:r>
            <a:br>
              <a:rPr lang="ru-RU" sz="1900" dirty="0"/>
            </a:br>
            <a:r>
              <a:rPr lang="ru-RU" sz="1900" u="sng" dirty="0"/>
              <a:t>первое поколение прав </a:t>
            </a:r>
            <a:r>
              <a:rPr lang="ru-RU" sz="1900" dirty="0"/>
              <a:t>— это личные, гражданские права</a:t>
            </a:r>
            <a:br>
              <a:rPr lang="ru-RU" sz="1900" dirty="0"/>
            </a:br>
            <a:r>
              <a:rPr lang="ru-RU" sz="1900" u="sng" dirty="0"/>
              <a:t>второе поколение прав </a:t>
            </a:r>
            <a:r>
              <a:rPr lang="ru-RU" sz="1900" dirty="0"/>
              <a:t>— социальные, экономические, культурные. Они нашли отражение во Всеобщей декларации нрав человека и Международном пакте об экономических, социальных и культурных правах от 16 декабря 1966 г.</a:t>
            </a:r>
            <a:br>
              <a:rPr lang="ru-RU" sz="1900" dirty="0"/>
            </a:br>
            <a:r>
              <a:rPr lang="ru-RU" sz="1900" u="sng" dirty="0"/>
              <a:t>третье поколение </a:t>
            </a:r>
            <a:r>
              <a:rPr lang="ru-RU" sz="1900" dirty="0"/>
              <a:t>прав — формируется в современных условиях – защита личного статуса индивида, </a:t>
            </a:r>
            <a:r>
              <a:rPr lang="ru-RU" sz="1900" dirty="0" err="1"/>
              <a:t>включённость</a:t>
            </a:r>
            <a:r>
              <a:rPr lang="ru-RU" sz="1900" dirty="0"/>
              <a:t> его в жизнь общества. Это коллективные права, права солидарности — на мир, незагрязненную окружающую среду, всеобщую безопасность и др. Коллективные права не должны ущемлять или ограничивать права каждого в отдельности.</a:t>
            </a:r>
          </a:p>
        </p:txBody>
      </p:sp>
    </p:spTree>
    <p:extLst>
      <p:ext uri="{BB962C8B-B14F-4D97-AF65-F5344CB8AC3E}">
        <p14:creationId xmlns:p14="http://schemas.microsoft.com/office/powerpoint/2010/main" val="264723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7" y="836712"/>
            <a:ext cx="7561731" cy="5047456"/>
          </a:xfrm>
        </p:spPr>
      </p:pic>
    </p:spTree>
    <p:extLst>
      <p:ext uri="{BB962C8B-B14F-4D97-AF65-F5344CB8AC3E}">
        <p14:creationId xmlns:p14="http://schemas.microsoft.com/office/powerpoint/2010/main" val="53588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6712"/>
          </a:xfrm>
        </p:spPr>
        <p:txBody>
          <a:bodyPr/>
          <a:lstStyle/>
          <a:p>
            <a:r>
              <a:rPr lang="ru-RU" dirty="0" smtClean="0"/>
              <a:t>Личные права</a:t>
            </a:r>
            <a:endParaRPr lang="ru-RU" dirty="0"/>
          </a:p>
        </p:txBody>
      </p:sp>
      <p:sp>
        <p:nvSpPr>
          <p:cNvPr id="3" name="Объект 2"/>
          <p:cNvSpPr>
            <a:spLocks noGrp="1"/>
          </p:cNvSpPr>
          <p:nvPr>
            <p:ph sz="quarter" idx="13"/>
          </p:nvPr>
        </p:nvSpPr>
        <p:spPr>
          <a:xfrm>
            <a:off x="1247" y="620688"/>
            <a:ext cx="5794889" cy="6237312"/>
          </a:xfrm>
        </p:spPr>
        <p:txBody>
          <a:bodyPr>
            <a:normAutofit fontScale="85000" lnSpcReduction="20000"/>
          </a:bodyPr>
          <a:lstStyle/>
          <a:p>
            <a:r>
              <a:rPr lang="ru-RU" dirty="0"/>
              <a:t>право на жизнь (ст. 20) </a:t>
            </a:r>
            <a:r>
              <a:rPr lang="ru-RU" dirty="0" smtClean="0"/>
              <a:t/>
            </a:r>
            <a:br>
              <a:rPr lang="ru-RU" dirty="0" smtClean="0"/>
            </a:br>
            <a:r>
              <a:rPr lang="ru-RU" dirty="0" smtClean="0"/>
              <a:t>право </a:t>
            </a:r>
            <a:r>
              <a:rPr lang="ru-RU" dirty="0"/>
              <a:t>на достоинство (ст. 21, ч. 1) </a:t>
            </a:r>
            <a:r>
              <a:rPr lang="ru-RU" dirty="0" smtClean="0"/>
              <a:t/>
            </a:r>
            <a:br>
              <a:rPr lang="ru-RU" dirty="0" smtClean="0"/>
            </a:br>
            <a:r>
              <a:rPr lang="ru-RU" dirty="0" smtClean="0"/>
              <a:t>право </a:t>
            </a:r>
            <a:r>
              <a:rPr lang="ru-RU" dirty="0"/>
              <a:t>на безопасность (ст. 21, ч. 2) </a:t>
            </a:r>
            <a:r>
              <a:rPr lang="ru-RU" dirty="0" smtClean="0"/>
              <a:t/>
            </a:r>
            <a:br>
              <a:rPr lang="ru-RU" dirty="0" smtClean="0"/>
            </a:br>
            <a:r>
              <a:rPr lang="ru-RU" dirty="0" smtClean="0"/>
              <a:t>право </a:t>
            </a:r>
            <a:r>
              <a:rPr lang="ru-RU" dirty="0"/>
              <a:t>на свободу и личную неприкосновенность (ст. 22) </a:t>
            </a:r>
            <a:r>
              <a:rPr lang="ru-RU" dirty="0" smtClean="0"/>
              <a:t/>
            </a:r>
            <a:br>
              <a:rPr lang="ru-RU" dirty="0" smtClean="0"/>
            </a:br>
            <a:r>
              <a:rPr lang="ru-RU" dirty="0" smtClean="0"/>
              <a:t>право </a:t>
            </a:r>
            <a:r>
              <a:rPr lang="ru-RU" dirty="0"/>
              <a:t>на неприкосновенность частной жизни, личную и семейную тайну, защиту своей чести и доброго имени (ст. 23) </a:t>
            </a:r>
            <a:r>
              <a:rPr lang="ru-RU" dirty="0" smtClean="0"/>
              <a:t/>
            </a:r>
            <a:br>
              <a:rPr lang="ru-RU" dirty="0" smtClean="0"/>
            </a:br>
            <a:r>
              <a:rPr lang="ru-RU" dirty="0" smtClean="0"/>
              <a:t>право </a:t>
            </a:r>
            <a:r>
              <a:rPr lang="ru-RU" dirty="0"/>
              <a:t>на тайну переписки, телефонных переговоров, почтовых, телеграфных и иных сообщений (ст. 23, ч. 2) </a:t>
            </a:r>
            <a:r>
              <a:rPr lang="ru-RU" dirty="0" smtClean="0"/>
              <a:t/>
            </a:r>
            <a:br>
              <a:rPr lang="ru-RU" dirty="0" smtClean="0"/>
            </a:br>
            <a:r>
              <a:rPr lang="ru-RU" dirty="0" smtClean="0"/>
              <a:t>право </a:t>
            </a:r>
            <a:r>
              <a:rPr lang="ru-RU" dirty="0"/>
              <a:t>на ознакомление с документами и материалами, непосредственно затрагивающие его права и свободы (ст. 24, ч. 2) право на неприкосновенность жилища (ст. 25) </a:t>
            </a:r>
            <a:r>
              <a:rPr lang="ru-RU" dirty="0" smtClean="0"/>
              <a:t/>
            </a:r>
            <a:br>
              <a:rPr lang="ru-RU" dirty="0" smtClean="0"/>
            </a:br>
            <a:r>
              <a:rPr lang="ru-RU" dirty="0" smtClean="0"/>
              <a:t>право </a:t>
            </a:r>
            <a:r>
              <a:rPr lang="ru-RU" dirty="0"/>
              <a:t>на определение и указание своей национальной принадлежности (ст. 26, ч. 1) </a:t>
            </a:r>
            <a:r>
              <a:rPr lang="ru-RU" dirty="0" smtClean="0"/>
              <a:t/>
            </a:r>
            <a:br>
              <a:rPr lang="ru-RU" dirty="0" smtClean="0"/>
            </a:br>
            <a:r>
              <a:rPr lang="ru-RU" dirty="0" smtClean="0"/>
              <a:t>право </a:t>
            </a:r>
            <a:r>
              <a:rPr lang="ru-RU" dirty="0"/>
              <a:t>на пользование родным языком (ст. 26, ч. 2) </a:t>
            </a:r>
            <a:r>
              <a:rPr lang="ru-RU" dirty="0" smtClean="0"/>
              <a:t/>
            </a:r>
            <a:br>
              <a:rPr lang="ru-RU" dirty="0" smtClean="0"/>
            </a:br>
            <a:r>
              <a:rPr lang="ru-RU" dirty="0" smtClean="0"/>
              <a:t>право </a:t>
            </a:r>
            <a:r>
              <a:rPr lang="ru-RU" dirty="0"/>
              <a:t>свободно передвигаться, выбирать место пребывания и жительства (ст. 27, ч. 1) </a:t>
            </a:r>
            <a:r>
              <a:rPr lang="ru-RU" dirty="0" smtClean="0"/>
              <a:t/>
            </a:r>
            <a:br>
              <a:rPr lang="ru-RU" dirty="0" smtClean="0"/>
            </a:br>
            <a:r>
              <a:rPr lang="ru-RU" dirty="0" smtClean="0"/>
              <a:t>право </a:t>
            </a:r>
            <a:r>
              <a:rPr lang="ru-RU" dirty="0"/>
              <a:t>свободно выезжать за пределы РФ и беспрепятственно возвращаться (ст. 27, ч. 2</a:t>
            </a:r>
            <a:r>
              <a:rPr lang="ru-RU" dirty="0" smtClean="0"/>
              <a:t>)</a:t>
            </a:r>
            <a:br>
              <a:rPr lang="ru-RU" dirty="0" smtClean="0"/>
            </a:br>
            <a:r>
              <a:rPr lang="ru-RU" dirty="0" smtClean="0"/>
              <a:t> </a:t>
            </a:r>
            <a:r>
              <a:rPr lang="ru-RU" dirty="0"/>
              <a:t>свобода совести и вероисповедания (ст. 28) </a:t>
            </a:r>
            <a:r>
              <a:rPr lang="ru-RU" dirty="0" smtClean="0"/>
              <a:t/>
            </a:r>
            <a:br>
              <a:rPr lang="ru-RU" dirty="0" smtClean="0"/>
            </a:br>
            <a:r>
              <a:rPr lang="ru-RU" dirty="0" smtClean="0"/>
              <a:t>свобода </a:t>
            </a:r>
            <a:r>
              <a:rPr lang="ru-RU" dirty="0"/>
              <a:t>мысли и слова (ст. 29, ч. 1) </a:t>
            </a:r>
            <a:r>
              <a:rPr lang="ru-RU" dirty="0" smtClean="0"/>
              <a:t/>
            </a:r>
            <a:br>
              <a:rPr lang="ru-RU" dirty="0" smtClean="0"/>
            </a:br>
            <a:r>
              <a:rPr lang="ru-RU" dirty="0" smtClean="0"/>
              <a:t>право </a:t>
            </a:r>
            <a:r>
              <a:rPr lang="ru-RU" dirty="0"/>
              <a:t>на информацию (ст. 29, ч. 4)</a:t>
            </a: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940425" y="1845088"/>
            <a:ext cx="2984500" cy="2375662"/>
          </a:xfrm>
        </p:spPr>
      </p:pic>
    </p:spTree>
    <p:extLst>
      <p:ext uri="{BB962C8B-B14F-4D97-AF65-F5344CB8AC3E}">
        <p14:creationId xmlns:p14="http://schemas.microsoft.com/office/powerpoint/2010/main" val="82301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71" y="20069"/>
            <a:ext cx="9144000" cy="914400"/>
          </a:xfrm>
        </p:spPr>
        <p:txBody>
          <a:bodyPr/>
          <a:lstStyle/>
          <a:p>
            <a:r>
              <a:rPr lang="ru-RU" dirty="0" smtClean="0"/>
              <a:t>Политические права</a:t>
            </a:r>
            <a:endParaRPr lang="ru-RU" dirty="0"/>
          </a:p>
        </p:txBody>
      </p:sp>
      <p:sp>
        <p:nvSpPr>
          <p:cNvPr id="3" name="Объект 2"/>
          <p:cNvSpPr>
            <a:spLocks noGrp="1"/>
          </p:cNvSpPr>
          <p:nvPr>
            <p:ph sz="quarter" idx="13"/>
          </p:nvPr>
        </p:nvSpPr>
        <p:spPr>
          <a:xfrm>
            <a:off x="0" y="836712"/>
            <a:ext cx="4283968" cy="5904656"/>
          </a:xfrm>
        </p:spPr>
        <p:txBody>
          <a:bodyPr>
            <a:normAutofit/>
          </a:bodyPr>
          <a:lstStyle/>
          <a:p>
            <a:r>
              <a:rPr lang="ru-RU" dirty="0" smtClean="0"/>
              <a:t>право </a:t>
            </a:r>
            <a:r>
              <a:rPr lang="ru-RU" dirty="0"/>
              <a:t>на </a:t>
            </a:r>
            <a:r>
              <a:rPr lang="ru-RU" dirty="0" smtClean="0"/>
              <a:t>информацию (ст</a:t>
            </a:r>
            <a:r>
              <a:rPr lang="ru-RU" dirty="0"/>
              <a:t>. 29</a:t>
            </a:r>
            <a:r>
              <a:rPr lang="ru-RU" dirty="0" smtClean="0"/>
              <a:t>)</a:t>
            </a:r>
            <a:br>
              <a:rPr lang="ru-RU" dirty="0" smtClean="0"/>
            </a:br>
            <a:r>
              <a:rPr lang="ru-RU" dirty="0" smtClean="0"/>
              <a:t>право </a:t>
            </a:r>
            <a:r>
              <a:rPr lang="ru-RU" dirty="0"/>
              <a:t>на объединение, свобода союзов, партий (ст. 30) </a:t>
            </a:r>
            <a:r>
              <a:rPr lang="ru-RU" dirty="0" smtClean="0"/>
              <a:t/>
            </a:r>
            <a:br>
              <a:rPr lang="ru-RU" dirty="0" smtClean="0"/>
            </a:br>
            <a:r>
              <a:rPr lang="ru-RU" dirty="0" smtClean="0"/>
              <a:t>право </a:t>
            </a:r>
            <a:r>
              <a:rPr lang="ru-RU" dirty="0"/>
              <a:t>на собрания, митинги, демонстрации, шествия, пикетирования (ст. 31) </a:t>
            </a:r>
            <a:r>
              <a:rPr lang="ru-RU" dirty="0" smtClean="0"/>
              <a:t/>
            </a:r>
            <a:br>
              <a:rPr lang="ru-RU" dirty="0" smtClean="0"/>
            </a:br>
            <a:r>
              <a:rPr lang="ru-RU" dirty="0" smtClean="0"/>
              <a:t>право </a:t>
            </a:r>
            <a:r>
              <a:rPr lang="ru-RU" dirty="0"/>
              <a:t>на участие в управлении делами государства (ст. 32, ч. 1) </a:t>
            </a:r>
            <a:r>
              <a:rPr lang="ru-RU" dirty="0" smtClean="0"/>
              <a:t/>
            </a:r>
            <a:br>
              <a:rPr lang="ru-RU" dirty="0" smtClean="0"/>
            </a:br>
            <a:r>
              <a:rPr lang="ru-RU" dirty="0" smtClean="0"/>
              <a:t>право </a:t>
            </a:r>
            <a:r>
              <a:rPr lang="ru-RU" dirty="0"/>
              <a:t>избирать и быть избранным (ст. 32, ч. 2) право обращений в государственные органы (ст. 33)</a:t>
            </a: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932040" y="1772816"/>
            <a:ext cx="3822891" cy="3043021"/>
          </a:xfrm>
        </p:spPr>
      </p:pic>
    </p:spTree>
    <p:extLst>
      <p:ext uri="{BB962C8B-B14F-4D97-AF65-F5344CB8AC3E}">
        <p14:creationId xmlns:p14="http://schemas.microsoft.com/office/powerpoint/2010/main" val="73988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8" y="0"/>
            <a:ext cx="9147448" cy="914400"/>
          </a:xfrm>
        </p:spPr>
        <p:txBody>
          <a:bodyPr/>
          <a:lstStyle/>
          <a:p>
            <a:r>
              <a:rPr lang="ru-RU" dirty="0" smtClean="0"/>
              <a:t>Экономические права</a:t>
            </a:r>
            <a:endParaRPr lang="ru-RU" dirty="0"/>
          </a:p>
        </p:txBody>
      </p:sp>
      <p:sp>
        <p:nvSpPr>
          <p:cNvPr id="3" name="Объект 2"/>
          <p:cNvSpPr>
            <a:spLocks noGrp="1"/>
          </p:cNvSpPr>
          <p:nvPr>
            <p:ph sz="quarter" idx="13"/>
          </p:nvPr>
        </p:nvSpPr>
        <p:spPr>
          <a:xfrm>
            <a:off x="0" y="764704"/>
            <a:ext cx="3707904" cy="5472608"/>
          </a:xfrm>
        </p:spPr>
        <p:txBody>
          <a:bodyPr/>
          <a:lstStyle/>
          <a:p>
            <a:r>
              <a:rPr lang="ru-RU" dirty="0"/>
              <a:t>права свобода предпринимательской деятельности (ст. 34</a:t>
            </a:r>
            <a:r>
              <a:rPr lang="ru-RU" dirty="0" smtClean="0"/>
              <a:t>) </a:t>
            </a:r>
            <a:r>
              <a:rPr lang="ru-RU" dirty="0"/>
              <a:t>право на частную собственность (ст. 35, 36) </a:t>
            </a:r>
            <a:r>
              <a:rPr lang="ru-RU" dirty="0" smtClean="0"/>
              <a:t/>
            </a:r>
            <a:br>
              <a:rPr lang="ru-RU" dirty="0" smtClean="0"/>
            </a:br>
            <a:r>
              <a:rPr lang="ru-RU" dirty="0" smtClean="0"/>
              <a:t>право </a:t>
            </a:r>
            <a:r>
              <a:rPr lang="ru-RU" dirty="0"/>
              <a:t>наследования (ст. 35, ч. 4)</a:t>
            </a: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076056" y="1916832"/>
            <a:ext cx="3273425" cy="2605646"/>
          </a:xfrm>
        </p:spPr>
      </p:pic>
    </p:spTree>
    <p:extLst>
      <p:ext uri="{BB962C8B-B14F-4D97-AF65-F5344CB8AC3E}">
        <p14:creationId xmlns:p14="http://schemas.microsoft.com/office/powerpoint/2010/main" val="22201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90" y="20069"/>
            <a:ext cx="9176289" cy="914400"/>
          </a:xfrm>
        </p:spPr>
        <p:txBody>
          <a:bodyPr/>
          <a:lstStyle/>
          <a:p>
            <a:r>
              <a:rPr lang="ru-RU" dirty="0" smtClean="0"/>
              <a:t>Социальные права</a:t>
            </a:r>
            <a:endParaRPr lang="ru-RU" dirty="0"/>
          </a:p>
        </p:txBody>
      </p:sp>
      <p:sp>
        <p:nvSpPr>
          <p:cNvPr id="3" name="Объект 2"/>
          <p:cNvSpPr>
            <a:spLocks noGrp="1"/>
          </p:cNvSpPr>
          <p:nvPr>
            <p:ph sz="quarter" idx="13"/>
          </p:nvPr>
        </p:nvSpPr>
        <p:spPr>
          <a:xfrm>
            <a:off x="0" y="908720"/>
            <a:ext cx="3995936" cy="5949280"/>
          </a:xfrm>
        </p:spPr>
        <p:txBody>
          <a:bodyPr>
            <a:normAutofit/>
          </a:bodyPr>
          <a:lstStyle/>
          <a:p>
            <a:r>
              <a:rPr lang="ru-RU" dirty="0"/>
              <a:t>свобода труда, право на труд в нормальных условиях (ст. 37) </a:t>
            </a:r>
            <a:r>
              <a:rPr lang="ru-RU" dirty="0" smtClean="0"/>
              <a:t/>
            </a:r>
            <a:br>
              <a:rPr lang="ru-RU" dirty="0" smtClean="0"/>
            </a:br>
            <a:r>
              <a:rPr lang="ru-RU" dirty="0" smtClean="0"/>
              <a:t>право </a:t>
            </a:r>
            <a:r>
              <a:rPr lang="ru-RU" dirty="0"/>
              <a:t>на защиту от безработицы (ст. 37) право на отдых (ст. 37) право на материнство, детство и отцовство (ст. 38) </a:t>
            </a:r>
            <a:r>
              <a:rPr lang="ru-RU" dirty="0" smtClean="0"/>
              <a:t/>
            </a:r>
            <a:br>
              <a:rPr lang="ru-RU" dirty="0" smtClean="0"/>
            </a:br>
            <a:r>
              <a:rPr lang="ru-RU" dirty="0" smtClean="0"/>
              <a:t>право </a:t>
            </a:r>
            <a:r>
              <a:rPr lang="ru-RU" dirty="0"/>
              <a:t>на социальное обеспечение (ст. 39) право на охрану здоровья и медицинскую помощь (ст. 41</a:t>
            </a:r>
            <a:r>
              <a:rPr lang="ru-RU" dirty="0" smtClean="0"/>
              <a:t>)</a:t>
            </a:r>
            <a:br>
              <a:rPr lang="ru-RU" dirty="0" smtClean="0"/>
            </a:br>
            <a:r>
              <a:rPr lang="ru-RU" dirty="0" smtClean="0"/>
              <a:t> </a:t>
            </a:r>
            <a:r>
              <a:rPr lang="ru-RU" dirty="0"/>
              <a:t>право на благоприятную окружающую среду (ст. 42) </a:t>
            </a:r>
            <a:r>
              <a:rPr lang="ru-RU" dirty="0" smtClean="0"/>
              <a:t/>
            </a:r>
            <a:br>
              <a:rPr lang="ru-RU" dirty="0" smtClean="0"/>
            </a:br>
            <a:r>
              <a:rPr lang="ru-RU" dirty="0" smtClean="0"/>
              <a:t>право </a:t>
            </a:r>
            <a:r>
              <a:rPr lang="ru-RU" dirty="0"/>
              <a:t>на образование (ст. 43)</a:t>
            </a: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004048" y="1916832"/>
            <a:ext cx="3273425" cy="2605646"/>
          </a:xfrm>
        </p:spPr>
      </p:pic>
    </p:spTree>
    <p:extLst>
      <p:ext uri="{BB962C8B-B14F-4D97-AF65-F5344CB8AC3E}">
        <p14:creationId xmlns:p14="http://schemas.microsoft.com/office/powerpoint/2010/main" val="9153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950"/>
            <a:ext cx="9144000" cy="914400"/>
          </a:xfrm>
        </p:spPr>
        <p:txBody>
          <a:bodyPr/>
          <a:lstStyle/>
          <a:p>
            <a:r>
              <a:rPr lang="ru-RU" dirty="0" smtClean="0"/>
              <a:t>Культурные права</a:t>
            </a:r>
            <a:endParaRPr lang="ru-RU" dirty="0"/>
          </a:p>
        </p:txBody>
      </p:sp>
      <p:sp>
        <p:nvSpPr>
          <p:cNvPr id="3" name="Объект 2"/>
          <p:cNvSpPr>
            <a:spLocks noGrp="1"/>
          </p:cNvSpPr>
          <p:nvPr>
            <p:ph sz="quarter" idx="13"/>
          </p:nvPr>
        </p:nvSpPr>
        <p:spPr>
          <a:xfrm>
            <a:off x="0" y="908720"/>
            <a:ext cx="3959424" cy="5949280"/>
          </a:xfrm>
        </p:spPr>
        <p:txBody>
          <a:bodyPr>
            <a:normAutofit/>
          </a:bodyPr>
          <a:lstStyle/>
          <a:p>
            <a:r>
              <a:rPr lang="ru-RU" dirty="0"/>
              <a:t>права свобода творчества и преподавания (ст. 44, ч. </a:t>
            </a:r>
            <a:r>
              <a:rPr lang="ru-RU" dirty="0" smtClean="0"/>
              <a:t>1) </a:t>
            </a:r>
            <a:br>
              <a:rPr lang="ru-RU" dirty="0" smtClean="0"/>
            </a:br>
            <a:r>
              <a:rPr lang="ru-RU" dirty="0" smtClean="0"/>
              <a:t>право </a:t>
            </a:r>
            <a:r>
              <a:rPr lang="ru-RU" dirty="0"/>
              <a:t>на участие в культурной жизни; на пользование культурными учреждениями (ст. 44, ч. 2) доступ к культурным ценностям (ст. 44, ч. 2)</a:t>
            </a: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076056" y="2060848"/>
            <a:ext cx="3273425" cy="2605646"/>
          </a:xfrm>
        </p:spPr>
      </p:pic>
    </p:spTree>
    <p:extLst>
      <p:ext uri="{BB962C8B-B14F-4D97-AF65-F5344CB8AC3E}">
        <p14:creationId xmlns:p14="http://schemas.microsoft.com/office/powerpoint/2010/main" val="501687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245</TotalTime>
  <Words>285</Words>
  <Application>Microsoft Office PowerPoint</Application>
  <PresentationFormat>Экран (4:3)</PresentationFormat>
  <Paragraphs>17</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Palatino Linotype</vt:lpstr>
      <vt:lpstr>Wingdings</vt:lpstr>
      <vt:lpstr>Базовая</vt:lpstr>
      <vt:lpstr>   Презентацию подготовила: ученица МБОУ СОШ№6 8 «В» класса  Конунцева Татьяна г.Красный Сулин </vt:lpstr>
      <vt:lpstr>Конститу́ция Росси́йской Федера́ции — высший нормативный правовой акт Российской Федерации. Принята народом Российской Федерации 12 декабря 1993 года. Но нынешняя Конституция отличается от всех российских конституций советского времени в первую очередь тем, что является основным законом самостоятельного, действительно суверенного государства. Как отмечается в преамбуле Конституции, ее принятие связано с возрождением суверенной государственности России и утверждением незыблемости ее демократической основы. Конституция обладает высшей юридической силой, закрепляющей основы конституционного строя России, государственное устройство, образование представительных, исполнительных, судебных органов власти и систему местного самоуправления, права и свободы человека и гражданина.</vt:lpstr>
      <vt:lpstr>Классификация прав По времени возникновения: первое поколение прав — это личные, гражданские права второе поколение прав — социальные, экономические, культурные. Они нашли отражение во Всеобщей декларации нрав человека и Международном пакте об экономических, социальных и культурных правах от 16 декабря 1966 г. третье поколение прав — формируется в современных условиях – защита личного статуса индивида, включённость его в жизнь общества. Это коллективные права, права солидарности — на мир, незагрязненную окружающую среду, всеобщую безопасность и др. Коллективные права не должны ущемлять или ограничивать права каждого в отдельности.</vt:lpstr>
      <vt:lpstr>Презентация PowerPoint</vt:lpstr>
      <vt:lpstr>Личные права</vt:lpstr>
      <vt:lpstr>Политические права</vt:lpstr>
      <vt:lpstr>Экономические права</vt:lpstr>
      <vt:lpstr>Социальные права</vt:lpstr>
      <vt:lpstr>Культурные права</vt:lpstr>
      <vt:lpstr>Интересный факт</vt:lpstr>
      <vt:lpstr>Таким образом, Конституция Р. Ф. гарантирует права и свободы человеку и гражданину. Государство обеспечивает гарантии соблюдения данных прав. Однако широк и круг обязанностей людей перед государством, которое вправе потребовать исполнение данных обязанностей каждым гражданином РФ.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Конунцева</dc:creator>
  <cp:lastModifiedBy>USER</cp:lastModifiedBy>
  <cp:revision>13</cp:revision>
  <dcterms:created xsi:type="dcterms:W3CDTF">2018-12-02T12:41:49Z</dcterms:created>
  <dcterms:modified xsi:type="dcterms:W3CDTF">2018-12-04T06:26:53Z</dcterms:modified>
</cp:coreProperties>
</file>