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60" r:id="rId3"/>
    <p:sldId id="268" r:id="rId4"/>
    <p:sldId id="265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A341-78A3-4482-9340-ED7AC20A819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E8D88B-BE6D-4693-B870-CE18A2079D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A341-78A3-4482-9340-ED7AC20A819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D88B-BE6D-4693-B870-CE18A2079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E8D88B-BE6D-4693-B870-CE18A2079D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A341-78A3-4482-9340-ED7AC20A819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A341-78A3-4482-9340-ED7AC20A819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E8D88B-BE6D-4693-B870-CE18A2079D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A341-78A3-4482-9340-ED7AC20A819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E8D88B-BE6D-4693-B870-CE18A2079D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339A341-78A3-4482-9340-ED7AC20A819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D88B-BE6D-4693-B870-CE18A2079D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A341-78A3-4482-9340-ED7AC20A819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E8D88B-BE6D-4693-B870-CE18A2079D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A341-78A3-4482-9340-ED7AC20A819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E8D88B-BE6D-4693-B870-CE18A2079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A341-78A3-4482-9340-ED7AC20A819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E8D88B-BE6D-4693-B870-CE18A2079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E8D88B-BE6D-4693-B870-CE18A2079D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A341-78A3-4482-9340-ED7AC20A819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E8D88B-BE6D-4693-B870-CE18A2079D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39A341-78A3-4482-9340-ED7AC20A819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339A341-78A3-4482-9340-ED7AC20A819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E8D88B-BE6D-4693-B870-CE18A2079D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12" y="5000636"/>
            <a:ext cx="2857488" cy="135732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Выполнила: Жугина анна </a:t>
            </a: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Юрьевна</a:t>
            </a: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Учащаяся </a:t>
            </a: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8«Б» класса</a:t>
            </a:r>
          </a:p>
          <a:p>
            <a:r>
              <a:rPr lang="ru-RU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</a:t>
            </a: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сош</a:t>
            </a: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№6  </a:t>
            </a:r>
            <a:endParaRPr lang="ru-RU" sz="1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Г. Красный </a:t>
            </a:r>
            <a:r>
              <a:rPr lang="ru-RU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сулин</a:t>
            </a:r>
            <a:endParaRPr lang="ru-RU" sz="1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Ростовская область</a:t>
            </a:r>
            <a:endParaRPr lang="ru-RU" sz="1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7166"/>
            <a:ext cx="7408742" cy="142876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«Демократические выборы в Российской Федерации.»</a:t>
            </a:r>
            <a:endParaRPr lang="ru-RU" sz="3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Рисунок 4" descr="выбор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643182"/>
            <a:ext cx="3714776" cy="371477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выборы?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</a:t>
            </a: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Выборы </a:t>
            </a:r>
            <a:r>
              <a:rPr lang="ru-RU" dirty="0" smtClean="0"/>
              <a:t>— это процедура избрания кого-либо путём открытого или тайного голосования.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Выборы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/>
              <a:t>– это юридически узаконенная процедура, в рамках которой граждане определяют, кто будет представлять их интересы в тех или иных органах власти.</a:t>
            </a:r>
          </a:p>
        </p:txBody>
      </p:sp>
      <p:pic>
        <p:nvPicPr>
          <p:cNvPr id="4" name="Рисунок 3" descr="в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4214818"/>
            <a:ext cx="3257860" cy="183123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участия гражданина РФ в выборах.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5827" y="3272121"/>
            <a:ext cx="2160240" cy="6017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Всеобщего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2248503" y="3969062"/>
            <a:ext cx="2126391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dirty="0" smtClean="0"/>
              <a:t>Равного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32605" y="3969061"/>
            <a:ext cx="2185195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Прямого избирательного права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61016" y="3272122"/>
            <a:ext cx="2175136" cy="6017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 тайном голосовании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563829"/>
            <a:ext cx="4946848" cy="10081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Гражданин РФ участвует в выборах на основе.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stCxn id="9" idx="2"/>
            <a:endCxn id="6" idx="0"/>
          </p:cNvCxnSpPr>
          <p:nvPr/>
        </p:nvCxnSpPr>
        <p:spPr>
          <a:xfrm flipH="1">
            <a:off x="3311699" y="2571942"/>
            <a:ext cx="1069429" cy="13971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2"/>
          </p:cNvCxnSpPr>
          <p:nvPr/>
        </p:nvCxnSpPr>
        <p:spPr>
          <a:xfrm>
            <a:off x="4381128" y="2571942"/>
            <a:ext cx="898355" cy="13971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</p:cNvCxnSpPr>
          <p:nvPr/>
        </p:nvCxnSpPr>
        <p:spPr>
          <a:xfrm>
            <a:off x="4381128" y="2571942"/>
            <a:ext cx="2279888" cy="6985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9" idx="2"/>
          </p:cNvCxnSpPr>
          <p:nvPr/>
        </p:nvCxnSpPr>
        <p:spPr>
          <a:xfrm flipH="1">
            <a:off x="2248503" y="2571942"/>
            <a:ext cx="2132625" cy="6985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15827" y="5265829"/>
            <a:ext cx="8848661" cy="1020973"/>
          </a:xfrm>
          <a:prstGeom prst="rect">
            <a:avLst/>
          </a:prstGeom>
          <a:ln>
            <a:solidFill>
              <a:srgbClr val="92D050">
                <a:alpha val="90000"/>
              </a:srgb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Участие в выборах добровольно. Никто не имеет прав принуждать гражданина участвовать или не участвовать в выборах против его воли.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33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выборов?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06218" y="2318619"/>
            <a:ext cx="8503920" cy="4572000"/>
          </a:xfrm>
        </p:spPr>
        <p:txBody>
          <a:bodyPr/>
          <a:lstStyle/>
          <a:p>
            <a:pPr algn="ctr"/>
            <a:r>
              <a:rPr lang="ru-RU" dirty="0" smtClean="0"/>
              <a:t>Целью выборов является создание условий для того, чтобы все заинтересованные граждане имели возможность выразить свою волю. Публичная власть должна создаваться и действовать согласно этой </a:t>
            </a:r>
            <a:r>
              <a:rPr lang="ru-RU" dirty="0" smtClean="0"/>
              <a:t>воле. 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проходят выборы?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Прежде всего </a:t>
            </a:r>
            <a:r>
              <a:rPr lang="ru-RU" sz="1600" b="1" dirty="0" smtClean="0"/>
              <a:t>выборы должны бить назначены</a:t>
            </a:r>
            <a:r>
              <a:rPr lang="ru-RU" sz="1600" dirty="0" smtClean="0"/>
              <a:t>. Их назначают органы или должностные лица, указанные в Конституции РФ и российских законов. Так, выборы депутатов Государственной Думы назначает Президент РФ, выборы Президента РФ назначает Совет Федерации. После того как выборы назначены, начинается работа по </a:t>
            </a:r>
            <a:r>
              <a:rPr lang="ru-RU" sz="1600" b="1" dirty="0" smtClean="0"/>
              <a:t>созданию избирательных </a:t>
            </a:r>
            <a:r>
              <a:rPr lang="ru-RU" sz="1600" b="1" dirty="0" smtClean="0"/>
              <a:t>округов </a:t>
            </a:r>
            <a:r>
              <a:rPr lang="ru-RU" sz="1600" b="1" dirty="0" smtClean="0"/>
              <a:t>и участков.</a:t>
            </a:r>
          </a:p>
          <a:p>
            <a:r>
              <a:rPr lang="ru-RU" sz="1600" b="1" dirty="0" smtClean="0"/>
              <a:t> </a:t>
            </a:r>
            <a:r>
              <a:rPr lang="ru-RU" sz="1600" b="1" i="1" u="sng" dirty="0" smtClean="0">
                <a:solidFill>
                  <a:schemeClr val="accent1">
                    <a:lumMod val="50000"/>
                  </a:schemeClr>
                </a:solidFill>
              </a:rPr>
              <a:t>Избирательный округ</a:t>
            </a:r>
            <a:r>
              <a:rPr lang="ru-RU" sz="1600" b="1" i="1" u="sng" dirty="0" smtClean="0"/>
              <a:t> </a:t>
            </a:r>
            <a:r>
              <a:rPr lang="ru-RU" sz="1600" dirty="0" smtClean="0"/>
              <a:t>— территория, от которой избирателями выбирается депутат (депутаты) представительного органа или выборное должностное лицо (выборные должностные лица</a:t>
            </a:r>
            <a:r>
              <a:rPr lang="ru-RU" sz="1600" b="1" dirty="0" smtClean="0"/>
              <a:t>).</a:t>
            </a:r>
          </a:p>
          <a:p>
            <a:r>
              <a:rPr lang="ru-RU" sz="1600" b="1" i="1" u="sng" dirty="0" smtClean="0">
                <a:solidFill>
                  <a:schemeClr val="accent1">
                    <a:lumMod val="50000"/>
                  </a:schemeClr>
                </a:solidFill>
              </a:rPr>
              <a:t>Избирательный участок </a:t>
            </a:r>
            <a:r>
              <a:rPr lang="ru-RU" sz="1600" b="1" dirty="0" smtClean="0"/>
              <a:t>— </a:t>
            </a:r>
            <a:r>
              <a:rPr lang="ru-RU" sz="1600" dirty="0" smtClean="0"/>
              <a:t>территориальная единица, образуемая в период выборов и референдумов, для проведения голосования и подсчёта голосов. На территории избирательных участков действуют участковые избирательные комиссии и составляются списки избирателей, обладающих активным избирательным правом на соответствующей территории.</a:t>
            </a:r>
          </a:p>
          <a:p>
            <a:r>
              <a:rPr lang="ru-RU" sz="1600" dirty="0" smtClean="0"/>
              <a:t>Следующий этап-это составление списков избирателей. В число избирателей включаются все граждане, проживающие на данной территории, к моменту выборов достигнувшие 18 лет.</a:t>
            </a:r>
            <a:endParaRPr lang="ru-RU" sz="16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проходят выборы?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Выдвижение и  регистрация  кандидатов в Президенты РФ или Государственную Думу</a:t>
            </a:r>
            <a:r>
              <a:rPr lang="ru-RU" sz="1600" dirty="0" smtClean="0"/>
              <a:t>. Кандидатом в  Президенты РФ  могут быть избраны граждане достигшие 35 лет. А депутаты Госдумы может быть только гражданин РФ, достигший возраста 21 года. </a:t>
            </a:r>
            <a:r>
              <a:rPr lang="ru-RU" sz="1600" dirty="0" smtClean="0"/>
              <a:t>К выборам не допускаются граждане  признанные судом </a:t>
            </a:r>
            <a:r>
              <a:rPr lang="ru-RU" sz="1600" dirty="0" smtClean="0"/>
              <a:t>недееспособными  или содержащиеся в местах лишения свободы по приговору суда.</a:t>
            </a:r>
          </a:p>
          <a:p>
            <a:r>
              <a:rPr lang="ru-RU" sz="1600" b="1" dirty="0" smtClean="0"/>
              <a:t>Предвыборная Агитация.</a:t>
            </a:r>
          </a:p>
          <a:p>
            <a:r>
              <a:rPr lang="ru-RU" sz="1600" b="1" i="1" u="sng" dirty="0" smtClean="0">
                <a:solidFill>
                  <a:schemeClr val="accent1">
                    <a:lumMod val="50000"/>
                  </a:schemeClr>
                </a:solidFill>
              </a:rPr>
              <a:t>Предвыборная агитация </a:t>
            </a:r>
            <a:r>
              <a:rPr lang="ru-RU" sz="1600" dirty="0" smtClean="0"/>
              <a:t>— деятельность, осуществляемая в период избирательной кампании и имеющая целью побудить или побуждающая избирателей к голосованию за кандидата, кандидатов, список кандидатов или против него (них) либо против всех кандидатов (против всех списков кандидатов).</a:t>
            </a:r>
          </a:p>
        </p:txBody>
      </p:sp>
      <p:pic>
        <p:nvPicPr>
          <p:cNvPr id="4" name="Рисунок 3" descr="в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4366972"/>
            <a:ext cx="3443274" cy="1929669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534400" cy="7143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Предвыборная Агитация.</a:t>
            </a:r>
            <a:br>
              <a:rPr lang="ru-RU" sz="36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/>
          </a:bodyPr>
          <a:lstStyle/>
          <a:p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Предвыборная агитация может принимать следующие формы:</a:t>
            </a:r>
          </a:p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Призывы голосовать за или против кандидата (списка кандидатов);</a:t>
            </a:r>
          </a:p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Выражение предпочтения какому-либо кандидату, избирательному объединению, в частности указание на то, за какого кандидата, за какой список кандидатов, за какое избирательное объединение будет голосовать избиратель .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 Описание возможных последствий в случае, если тот или иной кандидат будет избран или не будет избран, тот или иной список кандидатов будет допущен или не будет допущен к распределению депутатских мандатов; </a:t>
            </a: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политике мандат означает полномочия, предоставленные избирательным округом лицу или группе лиц на то, чтобы действовать от его имени.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4) Распространение информации, в которой явно преобладают сведения о каком-либо кандидате (каких-либо кандидатах), избирательном объединении в сочетании с позитивными либо негативными комментариями;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5) Распространение информации о деятельности кандидата, не связанной с его профессиональной деятельностью или исполнением им своих служебных (должностных) обязанностей;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6) Деятельность, способствующая созданию положительного или отрицательного отношения избирателей к кандидату, избирательному объединению, выдвинувшему кандидата, списку 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кандидатов.</a:t>
            </a:r>
            <a:endParaRPr lang="ru-RU" sz="1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sz="1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Законодательно закрепленные способы проведения предвыборной агитации:</a:t>
            </a:r>
          </a:p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На каналах организаций телерадиовещания и в периодических печатных изданиях;</a:t>
            </a:r>
          </a:p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Посредством проведения массовых мероприятий (собраний и встреч с гражданами, митингов, демонстраций, шествий, публичных дебатов и дискуссий);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 Посредством выпуска и распространения печатных, аудиовизуальных и других агитационных материалов;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проходят выборы?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Голосование. </a:t>
            </a:r>
            <a:r>
              <a:rPr lang="ru-RU" sz="1600" dirty="0" smtClean="0"/>
              <a:t>В день голосования  избирательные участки ждут избирателей с 8:00 утра до 20:00 вечера. Каждый избиратель получает бюллетень для голосования. Избиратель проходит в специальные кабины где тайно он ставит знак ( галочку или крестик) на против фамилии кандидата. После чего он опускает бюллетень в специальный опечатанный ящик или как его ещё называют </a:t>
            </a:r>
            <a:r>
              <a:rPr lang="ru-RU" sz="1600" dirty="0" smtClean="0"/>
              <a:t>урна </a:t>
            </a:r>
            <a:r>
              <a:rPr lang="ru-RU" sz="1600" dirty="0" smtClean="0"/>
              <a:t>для голосов.</a:t>
            </a:r>
          </a:p>
          <a:p>
            <a:r>
              <a:rPr lang="ru-RU" sz="1600" dirty="0" smtClean="0"/>
              <a:t>Последний этап – </a:t>
            </a:r>
            <a:r>
              <a:rPr lang="ru-RU" sz="1600" b="1" dirty="0" smtClean="0"/>
              <a:t>подведение итогов выборов</a:t>
            </a:r>
            <a:r>
              <a:rPr lang="ru-RU" sz="1600" dirty="0" smtClean="0"/>
              <a:t>. Об </a:t>
            </a:r>
            <a:r>
              <a:rPr lang="ru-RU" sz="1600" dirty="0" smtClean="0"/>
              <a:t>итогах выборов  </a:t>
            </a:r>
            <a:r>
              <a:rPr lang="ru-RU" sz="1600" dirty="0" smtClean="0"/>
              <a:t>члены избирательной комиссии составляют протокол в трех экземплярах. Его подписывают все члены избирательной комиссии. Один экземпляр отправляется в Вышестоящую избирательную комиссию. Второй – остается на хранение. </a:t>
            </a:r>
            <a:r>
              <a:rPr lang="ru-RU" sz="1600" dirty="0" smtClean="0"/>
              <a:t>Третий </a:t>
            </a:r>
            <a:r>
              <a:rPr lang="ru-RU" sz="1600" dirty="0" smtClean="0"/>
              <a:t>– </a:t>
            </a:r>
            <a:r>
              <a:rPr lang="ru-RU" sz="1600" dirty="0" smtClean="0"/>
              <a:t>вывешивается </a:t>
            </a:r>
            <a:r>
              <a:rPr lang="ru-RU" sz="1600" dirty="0" smtClean="0"/>
              <a:t>на всеобщее обозрение. Окончательные итоги голосования официально публикуются соответствующей избирательной комиссией.</a:t>
            </a:r>
          </a:p>
        </p:txBody>
      </p:sp>
      <p:pic>
        <p:nvPicPr>
          <p:cNvPr id="9" name="Рисунок 8" descr="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4572008"/>
            <a:ext cx="2714644" cy="1758863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«Плохую власть выбирают хорошие люди, которые не ходят на выборы» (У.Черчилль).</a:t>
            </a:r>
            <a:endParaRPr lang="ru-RU" dirty="0"/>
          </a:p>
        </p:txBody>
      </p:sp>
      <p:pic>
        <p:nvPicPr>
          <p:cNvPr id="6" name="Содержимое 5" descr="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36821" y="1527175"/>
            <a:ext cx="7033846" cy="457200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395</TotalTime>
  <Words>587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«Демократические выборы в Российской Федерации.»</vt:lpstr>
      <vt:lpstr>Что такое выборы?</vt:lpstr>
      <vt:lpstr>Принципы участия гражданина РФ в выборах.</vt:lpstr>
      <vt:lpstr>Цель выборов? </vt:lpstr>
      <vt:lpstr>Как проходят выборы?</vt:lpstr>
      <vt:lpstr>Как проходят выборы?</vt:lpstr>
      <vt:lpstr> Предвыборная Агитация. </vt:lpstr>
      <vt:lpstr>Как проходят выборы?</vt:lpstr>
      <vt:lpstr>«Плохую власть выбирают хорошие люди, которые не ходят на выборы» (У.Черчилль).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История</cp:lastModifiedBy>
  <cp:revision>44</cp:revision>
  <dcterms:created xsi:type="dcterms:W3CDTF">2016-11-20T11:26:15Z</dcterms:created>
  <dcterms:modified xsi:type="dcterms:W3CDTF">2018-12-04T07:04:33Z</dcterms:modified>
</cp:coreProperties>
</file>