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1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67" d="100"/>
          <a:sy n="67" d="100"/>
        </p:scale>
        <p:origin x="-100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195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2FE57B-CECF-4ECE-97DB-EC4D0ED97F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14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39F03F-CC70-4A63-992F-CCD489CCF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62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0E7C95-B6CF-4D3C-8C74-199C9D3DFF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55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3924"/>
            <a:ext cx="8568531" cy="1962239"/>
          </a:xfrm>
        </p:spPr>
        <p:txBody>
          <a:bodyPr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919833"/>
            <a:ext cx="7056438" cy="162393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522121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6881" y="4633682"/>
            <a:ext cx="3171063" cy="78708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7619" y="4492252"/>
            <a:ext cx="6112443" cy="93712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476" y="4505780"/>
            <a:ext cx="6028068" cy="85349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4072" y="4491023"/>
            <a:ext cx="3646840" cy="71821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46" y="4473805"/>
            <a:ext cx="9616916" cy="1465940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2" y="2715619"/>
            <a:ext cx="8568531" cy="1679928"/>
          </a:xfrm>
        </p:spPr>
        <p:txBody>
          <a:bodyPr anchor="t">
            <a:normAutofit/>
          </a:bodyPr>
          <a:lstStyle>
            <a:lvl1pPr algn="ctr">
              <a:defRPr sz="4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25" y="1584521"/>
            <a:ext cx="7075106" cy="103595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5965" y="2953313"/>
            <a:ext cx="4213701" cy="379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8" y="2953313"/>
            <a:ext cx="4213701" cy="379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966" y="2952125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12" y="3779838"/>
            <a:ext cx="4211345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2952124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3779838"/>
            <a:ext cx="4213701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46" y="787263"/>
            <a:ext cx="9616916" cy="1465940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3947831"/>
            <a:ext cx="3696229" cy="209991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063" y="2519891"/>
            <a:ext cx="3696229" cy="1380901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65" y="2015914"/>
            <a:ext cx="4303973" cy="4199819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65F342-691E-4B3B-95C5-D9946E3B5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74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18" y="373318"/>
            <a:ext cx="4203176" cy="2678552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99" y="3070535"/>
            <a:ext cx="4209595" cy="26692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511935"/>
            <a:ext cx="3931444" cy="322546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595932"/>
            <a:ext cx="2268141" cy="494645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595931"/>
            <a:ext cx="6636411" cy="494645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5837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F7FFCC-B31E-4227-BB25-EB7B55BC4C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4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3322C2-3C4F-4B92-B098-B8F4CE0BE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12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7468CB-0428-45D7-B238-487F1791EC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49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72EF9-782C-416A-A6E4-CD9F088CB5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4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763BF9-E434-4AF1-AF53-F59E01846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4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5272EF-3C94-4D76-97F4-6BF055F26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9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E4BC01-AB65-49CE-ADD7-0E1FE6EA1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25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266EC3-C40C-4C05-B709-93E84B0D8C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272148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46" y="1851259"/>
            <a:ext cx="9616916" cy="146594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72944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590" y="6889649"/>
            <a:ext cx="4174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473" y="6889649"/>
            <a:ext cx="4174564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9898" y="6889648"/>
            <a:ext cx="128083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5266EC3-C40C-4C05-B709-93E84B0D8CB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94" y="2949207"/>
            <a:ext cx="8167173" cy="3803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35215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3197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6548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1826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7104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2382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://deti.jofo.ru/432927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n.org/ru/documents/decl_conv/conventions/childcon" TargetMode="External"/><Relationship Id="rId5" Type="http://schemas.openxmlformats.org/officeDocument/2006/relationships/hyperlink" Target="http://base.garant.ru/10105807/11" TargetMode="External"/><Relationship Id="rId4" Type="http://schemas.openxmlformats.org/officeDocument/2006/relationships/hyperlink" Target="http://www.constitution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07864" y="323453"/>
            <a:ext cx="7920037" cy="2016224"/>
          </a:xfrm>
          <a:ln/>
        </p:spPr>
        <p:txBody>
          <a:bodyPr tIns="31752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8800" dirty="0">
                <a:solidFill>
                  <a:srgbClr val="FF0000"/>
                </a:solidFill>
                <a:latin typeface="Monotype Corsiva" pitchFamily="66" charset="0"/>
              </a:rPr>
              <a:t>МОИ ПРАВА И ОБЯЗАННОСТИ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15976" y="5292005"/>
            <a:ext cx="73802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/>
            <a:r>
              <a:rPr lang="ru-RU" altLang="ru-RU" sz="2800" b="1" u="sng" dirty="0" smtClean="0">
                <a:latin typeface="Times New Roman" panose="02020603050405020304" pitchFamily="18" charset="0"/>
              </a:rPr>
              <a:t>Выполнил:</a:t>
            </a:r>
            <a:endParaRPr lang="ru-RU" altLang="ru-RU" sz="2800" b="1" u="sng" dirty="0">
              <a:latin typeface="Times New Roman" panose="02020603050405020304" pitchFamily="18" charset="0"/>
            </a:endParaRPr>
          </a:p>
          <a:p>
            <a:pPr algn="r"/>
            <a:r>
              <a:rPr lang="ru-RU" altLang="ru-RU" sz="2800" b="1" dirty="0">
                <a:latin typeface="Times New Roman" panose="02020603050405020304" pitchFamily="18" charset="0"/>
              </a:rPr>
              <a:t>у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ченик 8 класса </a:t>
            </a:r>
          </a:p>
          <a:p>
            <a:pPr algn="r"/>
            <a:r>
              <a:rPr lang="ru-RU" altLang="ru-RU" sz="2800" b="1" dirty="0" smtClean="0">
                <a:latin typeface="Times New Roman" panose="02020603050405020304" pitchFamily="18" charset="0"/>
              </a:rPr>
              <a:t>МБОУ Зайцевская СОШ</a:t>
            </a:r>
          </a:p>
          <a:p>
            <a:pPr algn="r"/>
            <a:r>
              <a:rPr lang="ru-RU" altLang="ru-RU" sz="2800" b="1" dirty="0" smtClean="0">
                <a:latin typeface="Times New Roman" panose="02020603050405020304" pitchFamily="18" charset="0"/>
              </a:rPr>
              <a:t>Чистов Дмитрий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411685"/>
            <a:ext cx="3528392" cy="4704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51">
        <p:split orient="vert"/>
      </p:transition>
    </mc:Choice>
    <mc:Fallback xmlns="">
      <p:transition spd="slow" advTm="53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2932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Я ИМЕЮ ПРАВО НА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ОТДЫХ И РАЗВЛЕЧЕНИЯ</a:t>
            </a:r>
          </a:p>
        </p:txBody>
      </p:sp>
      <p:pic>
        <p:nvPicPr>
          <p:cNvPr id="4102" name="Picture 6" descr="C:\Users\USER\Documents\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4" b="3308"/>
          <a:stretch/>
        </p:blipFill>
        <p:spPr bwMode="auto">
          <a:xfrm>
            <a:off x="1007864" y="2051645"/>
            <a:ext cx="8064896" cy="51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805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>
            <a:normAutofit fontScale="92500" lnSpcReduction="10000"/>
          </a:bodyPr>
          <a:lstStyle/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ДЕТИ ИМЕЮТ ПРАВО НА ЗАЩИТУ.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ДЕТИ ИМЕЮТ ПРАВО НА ЛЮБОВЬ И ОБЩЕНИЕ.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ДЕТИ ИМЕЮТ ПРАВО ВЫРАЖАТЬ СВОЁ МНЕНИЕ.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ДЕТИ ИМЕЮТ ПРАВО НА БЕЗОПАСНЫЕ УСЛОВИЯ ЖИЗНИ.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ДЕТИ С ОГРАНИЧЕННЫМИ ВОЗМОЖНОСТЯМИ ИМЕЮТ ПРАВО НА ОСОБУЮ ЗАБОТУ И ОБРАЗОВАНИЕ.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/>
              <a:t>ПРАВА ДЕТЕЙ: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546100"/>
            <a:ext cx="18970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18002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55">
        <p:split orient="vert"/>
      </p:transition>
    </mc:Choice>
    <mc:Fallback xmlns="">
      <p:transition spd="slow" advTm="69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1168"/>
          <a:lstStyle/>
          <a:p>
            <a:endParaRPr lang="ru-RU"/>
          </a:p>
        </p:txBody>
      </p:sp>
      <p:pic>
        <p:nvPicPr>
          <p:cNvPr id="5122" name="Picture 2" descr="C:\Users\USER\Documents\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79437"/>
            <a:ext cx="9577064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26">
        <p:dissolve/>
      </p:transition>
    </mc:Choice>
    <mc:Fallback xmlns="">
      <p:transition spd="slow" advTm="492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1168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КАЖДЫЙ РЕБЁНОК ОБЯЗАН УВАЖАТЬ ГОСУДАРСТВЕННЫЕ СИМВОЛЫ СВОЕЙ СТРАНЫ</a:t>
            </a:r>
          </a:p>
        </p:txBody>
      </p:sp>
      <p:pic>
        <p:nvPicPr>
          <p:cNvPr id="6146" name="Picture 2" descr="C:\Users\USER\Documents\img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67" y="2244153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41">
        <p14:reveal/>
      </p:transition>
    </mc:Choice>
    <mc:Fallback xmlns="">
      <p:transition spd="slow" advTm="42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>
            <a:normAutofit fontScale="92500" lnSpcReduction="10000"/>
          </a:bodyPr>
          <a:lstStyle/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СОБЛЮДАТЬ КОНСТИТУЦИЮ РФ.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УВАЖАТЬ ЧЕСТЬ, ПРАВА И ДОСТОИНСТВО ДРУГИХ ЛИЦ.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ЗАБОТИТЬСЯ О СОХРАННОСТИ ИСТОРИЧЕСКОГО И КУЛЬТУРНОГО НАСЛЕДИЯ.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БЕРЕЧЬ ПАМЯТНИКИ ИСТОРИИ И КУЛЬТУРЫ.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СОХРАНЯТЬ ПРИРОДУ И БЕРЕЖНО ОТНОСИТЬСЯ К ПРИРОДНЫМ БОГАТСТВАМ.</a:t>
            </a: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116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РЕБЁНОК ОБЯЗАН: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898">
        <p:circle/>
      </p:transition>
    </mc:Choice>
    <mc:Fallback xmlns="">
      <p:transition spd="slow" advTm="68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/>
          <a:lstStyle/>
          <a:p>
            <a:endParaRPr lang="ru-RU" dirty="0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1168"/>
          <a:lstStyle/>
          <a:p>
            <a:endParaRPr lang="ru-RU"/>
          </a:p>
        </p:txBody>
      </p:sp>
      <p:pic>
        <p:nvPicPr>
          <p:cNvPr id="1026" name="Picture 2" descr="C:\Users\USER\Documents\img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9437"/>
            <a:ext cx="9733383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911">
        <p14:reveal/>
      </p:transition>
    </mc:Choice>
    <mc:Fallback xmlns="">
      <p:transition spd="slow" advTm="7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95661"/>
            <a:ext cx="4608512" cy="5171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ОБЯЗАННОСТЬ-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СОБЛЮДАТЬ ЧИСТОТУ В КЛАССЕ!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4" y="1907629"/>
            <a:ext cx="4103682" cy="5364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6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34">
        <p:split orient="vert"/>
      </p:transition>
    </mc:Choice>
    <mc:Fallback xmlns="">
      <p:transition spd="slow" advTm="35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 tIns="35280"/>
          <a:lstStyle/>
          <a:p>
            <a:pPr marL="503238" indent="-431800" algn="ctr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 algn="ctr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03238" indent="-431800" algn="ctr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170" name="Picture 2" descr="C:\Users\USER\Documents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51444"/>
            <a:ext cx="9505056" cy="70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09">
        <p:dissolve/>
      </p:transition>
    </mc:Choice>
    <mc:Fallback xmlns="">
      <p:transition spd="slow" advTm="840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2076450"/>
            <a:ext cx="8418513" cy="4762500"/>
          </a:xfrm>
          <a:ln/>
        </p:spPr>
        <p:txBody>
          <a:bodyPr>
            <a:normAutofit/>
          </a:bodyPr>
          <a:lstStyle/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hlinkClick r:id="rId3"/>
              </a:rPr>
              <a:t>https://ru.wikipedia.org/wiki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solidFill>
                <a:schemeClr val="tx1"/>
              </a:solidFill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hlinkClick r:id="rId4"/>
              </a:rPr>
              <a:t>http://www.constitution.ru/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solidFill>
                <a:schemeClr val="tx1"/>
              </a:solidFill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hlinkClick r:id="rId5"/>
              </a:rPr>
              <a:t>http://base.garant.ru/10105807/11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solidFill>
                <a:schemeClr val="tx1"/>
              </a:solidFill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hlinkClick r:id="rId6"/>
              </a:rPr>
              <a:t>http://www.un.org/ru/documents/decl_conv/conventions/childcon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solidFill>
                <a:schemeClr val="tx1"/>
              </a:solidFill>
            </a:endParaRP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hlinkClick r:id="rId7"/>
              </a:rPr>
              <a:t>http://deti.jofo.ru/432927.html</a:t>
            </a:r>
          </a:p>
          <a:p>
            <a:pPr marL="503238" indent="-431800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СПИСОК ИСТОЧНИКОВ: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5">
        <p:circle/>
      </p:transition>
    </mc:Choice>
    <mc:Fallback xmlns="">
      <p:transition spd="slow" advTm="1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19832" y="1835621"/>
            <a:ext cx="8418513" cy="4762500"/>
          </a:xfrm>
          <a:ln/>
        </p:spPr>
        <p:txBody>
          <a:bodyPr>
            <a:normAutofit/>
          </a:bodyPr>
          <a:lstStyle/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b="1" dirty="0">
                <a:latin typeface="Times New Roman" panose="02020603050405020304" pitchFamily="18" charset="0"/>
              </a:rPr>
              <a:t>Права ребёнка</a:t>
            </a:r>
            <a:r>
              <a:rPr lang="ru-RU" altLang="ru-RU" dirty="0">
                <a:latin typeface="Times New Roman" panose="02020603050405020304" pitchFamily="18" charset="0"/>
              </a:rPr>
              <a:t> —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свод прав детей, зафиксированный в международных документах по правам ребёнка. Согласно Конвенции о правах ребёнка, ребёнок — это лицо, не достигшее 18 лет. Государство взяло на себя обязательство защищать детей, поэтому они имеют такие же права, как и взрослые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b="1" dirty="0">
                <a:latin typeface="Times New Roman" panose="02020603050405020304" pitchFamily="18" charset="0"/>
              </a:rPr>
              <a:t>Обязанность</a:t>
            </a:r>
            <a:r>
              <a:rPr lang="ru-RU" altLang="ru-RU" dirty="0">
                <a:latin typeface="Times New Roman" panose="02020603050405020304" pitchFamily="18" charset="0"/>
              </a:rPr>
              <a:t> -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то, что подлежит безусловному выполнению кем-либо.   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b="1" dirty="0">
                <a:latin typeface="Times New Roman" panose="02020603050405020304" pitchFamily="18" charset="0"/>
              </a:rPr>
              <a:t>Обязанность</a:t>
            </a:r>
            <a:r>
              <a:rPr lang="ru-RU" altLang="ru-RU" dirty="0">
                <a:latin typeface="Times New Roman" panose="02020603050405020304" pitchFamily="18" charset="0"/>
              </a:rPr>
              <a:t> -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круг действий, возложенных на кого-нибудь и безусловных для выполнения.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b="1" dirty="0">
                <a:latin typeface="Times New Roman" panose="02020603050405020304" pitchFamily="18" charset="0"/>
              </a:rPr>
              <a:t>Обязанность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— долг.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539477"/>
            <a:ext cx="8607425" cy="1262062"/>
          </a:xfrm>
          <a:ln/>
        </p:spPr>
        <p:txBody>
          <a:bodyPr tIns="24695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ЧТО ТАКОЕ ПРАВА? ЧТО ТАКОЕ ОБЯЗАННОСТИ?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94">
        <p:circle/>
      </p:transition>
    </mc:Choice>
    <mc:Fallback xmlns="">
      <p:transition spd="slow" advTm="579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51445"/>
            <a:ext cx="9649072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56">
        <p:circle/>
      </p:transition>
    </mc:Choice>
    <mc:Fallback xmlns="">
      <p:transition spd="slow" advTm="37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179437"/>
            <a:ext cx="986509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85">
        <p:checker/>
      </p:transition>
    </mc:Choice>
    <mc:Fallback xmlns="">
      <p:transition spd="slow" advTm="268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822325" y="2138363"/>
            <a:ext cx="8418513" cy="4762500"/>
          </a:xfrm>
          <a:ln/>
        </p:spPr>
        <p:txBody>
          <a:bodyPr/>
          <a:lstStyle/>
          <a:p>
            <a:endParaRPr lang="ru-RU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1259557"/>
            <a:ext cx="8607425" cy="1262063"/>
          </a:xfrm>
          <a:ln/>
        </p:spPr>
        <p:txBody>
          <a:bodyPr tIns="19404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ДЕТИ ИМЕЮТ ПРАВО ЖИТЬ И ВОСПИТЫВАТЬСЯ В СЕМЬЕ</a:t>
            </a:r>
          </a:p>
        </p:txBody>
      </p:sp>
      <p:pic>
        <p:nvPicPr>
          <p:cNvPr id="1026" name="Picture 2" descr="C:\Users\USER\Documents\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23453"/>
            <a:ext cx="9432273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788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cuments\img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63971"/>
            <a:ext cx="9649072" cy="70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30">
        <p:split orient="vert"/>
      </p:transition>
    </mc:Choice>
    <mc:Fallback xmlns="">
      <p:transition spd="slow" advTm="32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img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9437"/>
            <a:ext cx="972108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440">
        <p:circle/>
      </p:transition>
    </mc:Choice>
    <mc:Fallback xmlns="">
      <p:transition spd="slow" advTm="34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2364334"/>
            <a:ext cx="3571875" cy="4619277"/>
          </a:xfrm>
          <a:ln/>
        </p:spPr>
      </p:pic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683493"/>
            <a:ext cx="8607425" cy="1262062"/>
          </a:xfrm>
          <a:ln/>
        </p:spPr>
        <p:txBody>
          <a:bodyPr tIns="2116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Я ИМЕЮ ПРАВО НА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БЕСПЛАТНОЕ ОБРАЗОВАНИЕ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1" r="10445"/>
          <a:stretch/>
        </p:blipFill>
        <p:spPr>
          <a:xfrm>
            <a:off x="1151880" y="2627709"/>
            <a:ext cx="2630314" cy="4355902"/>
          </a:xfrm>
          <a:prstGeom prst="rect">
            <a:avLst/>
          </a:prstGeom>
        </p:spPr>
      </p:pic>
    </p:spTree>
  </p:cSld>
  <p:clrMapOvr>
    <a:masterClrMapping/>
  </p:clrMapOvr>
  <p:transition spd="slow" advTm="3590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339676"/>
            <a:ext cx="8280920" cy="4920079"/>
          </a:xfrm>
          <a:ln/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1168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ИМЕЮ ПРАВО </a:t>
            </a:r>
            <a:r>
              <a:rPr lang="ru-RU" alt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ГОВОРИТЬ НА СВОЁМ РОДНОМ ЯЗЫКЕ, ИСПОВЕДОВАТЬ СВОЮ РЕЛИГИЮ,СОБЛЮДАТЬ ОБРЯДЫ СВОЕЙ КУЛЬТУРЫ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87">
        <p:blinds dir="vert"/>
      </p:transition>
    </mc:Choice>
    <mc:Fallback xmlns="">
      <p:transition spd="slow" advTm="388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права и обязанности</Template>
  <TotalTime>106</TotalTime>
  <Words>248</Words>
  <Application>Microsoft Office PowerPoint</Application>
  <PresentationFormat>Произвольный</PresentationFormat>
  <Paragraphs>47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Волна</vt:lpstr>
      <vt:lpstr>МОИ ПРАВА И ОБЯЗАННОСТИ</vt:lpstr>
      <vt:lpstr>ЧТО ТАКОЕ ПРАВА? ЧТО ТАКОЕ ОБЯЗАННОСТИ?</vt:lpstr>
      <vt:lpstr>Презентация PowerPoint</vt:lpstr>
      <vt:lpstr>Презентация PowerPoint</vt:lpstr>
      <vt:lpstr>ДЕТИ ИМЕЮТ ПРАВО ЖИТЬ И ВОСПИТЫВАТЬСЯ В СЕМЬЕ</vt:lpstr>
      <vt:lpstr>Презентация PowerPoint</vt:lpstr>
      <vt:lpstr>Презентация PowerPoint</vt:lpstr>
      <vt:lpstr>Я ИМЕЮ ПРАВО НА БЕСПЛАТНОЕ ОБРАЗОВАНИЕ</vt:lpstr>
      <vt:lpstr>Я ИМЕЮ ПРАВО ГОВОРИТЬ НА СВОЁМ РОДНОМ ЯЗЫКЕ, ИСПОВЕДОВАТЬ СВОЮ РЕЛИГИЮ,СОБЛЮДАТЬ ОБРЯДЫ СВОЕЙ КУЛЬТУРЫ</vt:lpstr>
      <vt:lpstr>Я ИМЕЮ ПРАВО НА ОТДЫХ И РАЗВЛЕЧЕНИЯ</vt:lpstr>
      <vt:lpstr>ПРАВА ДЕТЕЙ:</vt:lpstr>
      <vt:lpstr>Презентация PowerPoint</vt:lpstr>
      <vt:lpstr>КАЖДЫЙ РЕБЁНОК ОБЯЗАН УВАЖАТЬ ГОСУДАРСТВЕННЫЕ СИМВОЛЫ СВОЕЙ СТРАНЫ</vt:lpstr>
      <vt:lpstr>КАЖДЫЙ РЕБЁНОК ОБЯЗАН:</vt:lpstr>
      <vt:lpstr>Презентация PowerPoint</vt:lpstr>
      <vt:lpstr>МОЯ ОБЯЗАННОСТЬ- СОБЛЮДАТЬ ЧИСТОТУ В КЛАССЕ!</vt:lpstr>
      <vt:lpstr>Презентация PowerPoint</vt:lpstr>
      <vt:lpstr>СПИСОК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 И ОБЯЗАННОСТИ</dc:title>
  <dc:creator>Alex Sh</dc:creator>
  <cp:lastModifiedBy>USER</cp:lastModifiedBy>
  <cp:revision>12</cp:revision>
  <cp:lastPrinted>1601-01-01T00:00:00Z</cp:lastPrinted>
  <dcterms:created xsi:type="dcterms:W3CDTF">2016-10-03T17:22:08Z</dcterms:created>
  <dcterms:modified xsi:type="dcterms:W3CDTF">2018-12-04T08:20:22Z</dcterms:modified>
</cp:coreProperties>
</file>