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sldIdLst>
    <p:sldId id="256" r:id="rId3"/>
    <p:sldId id="257" r:id="rId4"/>
    <p:sldId id="271" r:id="rId5"/>
    <p:sldId id="258" r:id="rId6"/>
    <p:sldId id="261" r:id="rId7"/>
    <p:sldId id="27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EF64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4" autoAdjust="0"/>
  </p:normalViewPr>
  <p:slideViewPr>
    <p:cSldViewPr>
      <p:cViewPr varScale="1">
        <p:scale>
          <a:sx n="76" d="100"/>
          <a:sy n="76" d="100"/>
        </p:scale>
        <p:origin x="123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6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карту своей страны.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0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картинку, на которой отображается одна из географических особенностей вашей страны.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46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Добавьте на временную шкалу ключевые даты из истории своей страны.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47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картинку, иллюстрирующую обычай или традицию.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портрет руководителя своей страны.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31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рисунок, иллюстрирующий какую-нибудь отрасль экономики вашей страны.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33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картинку, относящуюся к одному из пунктов описания страны.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3357562"/>
            <a:ext cx="5572164" cy="1143008"/>
          </a:xfrm>
          <a:custGeom>
            <a:avLst/>
            <a:gdLst>
              <a:gd name="connsiteX0" fmla="*/ 0 w 5572164"/>
              <a:gd name="connsiteY0" fmla="*/ 0 h 1143008"/>
              <a:gd name="connsiteX1" fmla="*/ 5572164 w 5572164"/>
              <a:gd name="connsiteY1" fmla="*/ 0 h 1143008"/>
              <a:gd name="connsiteX2" fmla="*/ 5572164 w 5572164"/>
              <a:gd name="connsiteY2" fmla="*/ 1143008 h 1143008"/>
              <a:gd name="connsiteX3" fmla="*/ 0 w 5572164"/>
              <a:gd name="connsiteY3" fmla="*/ 1143008 h 1143008"/>
              <a:gd name="connsiteX4" fmla="*/ 0 w 5572164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64" h="1143008">
                <a:moveTo>
                  <a:pt x="0" y="0"/>
                </a:moveTo>
                <a:lnTo>
                  <a:pt x="5572164" y="0"/>
                </a:lnTo>
                <a:lnTo>
                  <a:pt x="5572164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6000768"/>
            <a:ext cx="7772400" cy="64294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000066"/>
                </a:solidFill>
                <a:effectLst/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844533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12/3/2018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3600" kern="1200" cap="none" baseline="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66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66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66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090072" cy="2232248"/>
          </a:xfrm>
        </p:spPr>
        <p:txBody>
          <a:bodyPr>
            <a:noAutofit/>
          </a:bodyPr>
          <a:lstStyle/>
          <a:p>
            <a:r>
              <a:rPr lang="ru-RU" sz="6000" dirty="0" smtClean="0"/>
              <a:t>«мои права и обязанности»</a:t>
            </a:r>
            <a:endParaRPr lang="en-US" sz="6000" dirty="0"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3212976"/>
            <a:ext cx="9691440" cy="371876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 smtClean="0"/>
              <a:t>Автор: </a:t>
            </a:r>
            <a:r>
              <a:rPr lang="ru-RU" sz="3200" b="1" dirty="0" err="1" smtClean="0"/>
              <a:t>Ластоверова</a:t>
            </a:r>
            <a:r>
              <a:rPr lang="ru-RU" sz="3200" b="1" dirty="0" smtClean="0"/>
              <a:t> Дарья </a:t>
            </a:r>
            <a:r>
              <a:rPr lang="ru-RU" sz="3200" b="1" dirty="0" smtClean="0"/>
              <a:t>А</a:t>
            </a:r>
            <a:r>
              <a:rPr lang="ru-RU" sz="3200" b="1" dirty="0" smtClean="0"/>
              <a:t>лексеевна</a:t>
            </a:r>
          </a:p>
          <a:p>
            <a:pPr>
              <a:lnSpc>
                <a:spcPct val="200000"/>
              </a:lnSpc>
            </a:pPr>
            <a:r>
              <a:rPr lang="ru-RU" sz="2400" b="1" dirty="0" err="1" smtClean="0"/>
              <a:t>Красносулинский</a:t>
            </a:r>
            <a:r>
              <a:rPr lang="ru-RU" sz="2400" b="1" dirty="0" smtClean="0"/>
              <a:t> район г. Красный Сулин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/>
              <a:t>МБОУ СОШ № 2 8 «а» класс</a:t>
            </a:r>
          </a:p>
          <a:p>
            <a:pPr algn="l">
              <a:lnSpc>
                <a:spcPct val="200000"/>
              </a:lnSpc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29796" y="260648"/>
            <a:ext cx="7543824" cy="8445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конституционные обязанности человека </a:t>
            </a:r>
            <a:r>
              <a:rPr lang="ru-RU" b="1" dirty="0">
                <a:effectLst/>
              </a:rPr>
              <a:t>и гражданина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153" y="1916832"/>
            <a:ext cx="4054497" cy="3340968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i="1" dirty="0">
                <a:solidFill>
                  <a:srgbClr val="333333"/>
                </a:solidFill>
                <a:latin typeface="Open Sans"/>
              </a:rPr>
              <a:t>К конституционным обязанностям человека и гражданина относятся:</a:t>
            </a:r>
            <a:r>
              <a:rPr lang="ru-RU" sz="6400" b="1" i="1" dirty="0"/>
              <a:t/>
            </a:r>
            <a:br>
              <a:rPr lang="ru-RU" sz="6400" b="1" i="1" dirty="0"/>
            </a:br>
            <a:r>
              <a:rPr lang="ru-RU" sz="6400" b="1" i="1" dirty="0">
                <a:solidFill>
                  <a:srgbClr val="333333"/>
                </a:solidFill>
                <a:latin typeface="Open Sans"/>
              </a:rPr>
              <a:t>1. Соблюдение Конституции РФ и законов РФ (статья 15, </a:t>
            </a:r>
            <a:r>
              <a:rPr lang="ru-RU" sz="6400" b="1" i="1" dirty="0" smtClean="0">
                <a:solidFill>
                  <a:srgbClr val="333333"/>
                </a:solidFill>
                <a:latin typeface="Open Sans"/>
              </a:rPr>
              <a:t>часть2</a:t>
            </a:r>
            <a:r>
              <a:rPr lang="ru-RU" sz="6400" b="1" i="1" dirty="0">
                <a:solidFill>
                  <a:srgbClr val="333333"/>
                </a:solidFill>
                <a:latin typeface="Open Sans"/>
              </a:rPr>
              <a:t>).</a:t>
            </a:r>
            <a:r>
              <a:rPr lang="ru-RU" sz="6400" b="1" i="1" dirty="0"/>
              <a:t/>
            </a:r>
            <a:br>
              <a:rPr lang="ru-RU" sz="6400" b="1" i="1" dirty="0"/>
            </a:br>
            <a:r>
              <a:rPr lang="ru-RU" sz="6400" b="1" i="1" dirty="0">
                <a:solidFill>
                  <a:srgbClr val="333333"/>
                </a:solidFill>
                <a:latin typeface="Open Sans"/>
              </a:rPr>
              <a:t>2. Уважение прав и свобод других лиц (статья 17, часть 3).</a:t>
            </a:r>
            <a:r>
              <a:rPr lang="ru-RU" sz="6400" b="1" i="1" dirty="0"/>
              <a:t/>
            </a:r>
            <a:br>
              <a:rPr lang="ru-RU" sz="6400" b="1" i="1" dirty="0"/>
            </a:br>
            <a:r>
              <a:rPr lang="ru-RU" sz="6400" b="1" i="1" dirty="0">
                <a:solidFill>
                  <a:srgbClr val="333333"/>
                </a:solidFill>
                <a:latin typeface="Open Sans"/>
              </a:rPr>
              <a:t>3. Забота о детях и нетрудоспособных родителях (статья 38, части 2, 3).</a:t>
            </a:r>
            <a:r>
              <a:rPr lang="ru-RU" sz="6400" b="1" i="1" dirty="0"/>
              <a:t/>
            </a:r>
            <a:br>
              <a:rPr lang="ru-RU" sz="6400" b="1" i="1" dirty="0"/>
            </a:br>
            <a:r>
              <a:rPr lang="ru-RU" sz="6400" b="1" i="1" dirty="0">
                <a:solidFill>
                  <a:srgbClr val="333333"/>
                </a:solidFill>
                <a:latin typeface="Open Sans"/>
              </a:rPr>
              <a:t>4. Получение основного общего образования (статья 43, </a:t>
            </a:r>
            <a:r>
              <a:rPr lang="ru-RU" sz="6400" b="1" i="1" dirty="0" smtClean="0">
                <a:solidFill>
                  <a:srgbClr val="333333"/>
                </a:solidFill>
                <a:latin typeface="Open Sans"/>
              </a:rPr>
              <a:t>часть4</a:t>
            </a:r>
            <a:r>
              <a:rPr lang="ru-RU" sz="6400" b="1" i="1" dirty="0">
                <a:solidFill>
                  <a:srgbClr val="333333"/>
                </a:solidFill>
                <a:latin typeface="Open Sans"/>
              </a:rPr>
              <a:t>).</a:t>
            </a:r>
            <a:r>
              <a:rPr lang="ru-RU" sz="6400" b="1" i="1" dirty="0"/>
              <a:t/>
            </a:r>
            <a:br>
              <a:rPr lang="ru-RU" sz="6400" b="1" i="1" dirty="0"/>
            </a:br>
            <a:r>
              <a:rPr lang="ru-RU" sz="6400" b="1" i="1" dirty="0">
                <a:solidFill>
                  <a:srgbClr val="333333"/>
                </a:solidFill>
                <a:latin typeface="Open Sans"/>
              </a:rPr>
              <a:t>5. Забота о памятниках истории и культуры (статья 44, часть 3).</a:t>
            </a:r>
            <a:r>
              <a:rPr lang="ru-RU" sz="6400" b="1" i="1" dirty="0"/>
              <a:t/>
            </a:r>
            <a:br>
              <a:rPr lang="ru-RU" sz="6400" b="1" i="1" dirty="0"/>
            </a:br>
            <a:r>
              <a:rPr lang="ru-RU" sz="6400" b="1" i="1" dirty="0">
                <a:solidFill>
                  <a:srgbClr val="333333"/>
                </a:solidFill>
                <a:latin typeface="Open Sans"/>
              </a:rPr>
              <a:t>6. Уплата налогов и сборов (</a:t>
            </a:r>
            <a:r>
              <a:rPr lang="ru-RU" sz="6400" b="1" i="1" dirty="0" smtClean="0">
                <a:solidFill>
                  <a:srgbClr val="333333"/>
                </a:solidFill>
                <a:latin typeface="Open Sans"/>
              </a:rPr>
              <a:t>статья57</a:t>
            </a:r>
            <a:r>
              <a:rPr lang="ru-RU" sz="6400" b="1" i="1" dirty="0">
                <a:solidFill>
                  <a:srgbClr val="333333"/>
                </a:solidFill>
                <a:latin typeface="Open Sans"/>
              </a:rPr>
              <a:t>).</a:t>
            </a:r>
            <a:r>
              <a:rPr lang="ru-RU" sz="6400" b="1" i="1" dirty="0"/>
              <a:t/>
            </a:r>
            <a:br>
              <a:rPr lang="ru-RU" sz="6400" b="1" i="1" dirty="0"/>
            </a:br>
            <a:r>
              <a:rPr lang="ru-RU" sz="6400" b="1" i="1" dirty="0">
                <a:solidFill>
                  <a:srgbClr val="333333"/>
                </a:solidFill>
                <a:latin typeface="Open Sans"/>
              </a:rPr>
              <a:t>7. Охрана природы и </a:t>
            </a:r>
            <a:r>
              <a:rPr lang="ru-RU" sz="6400" b="1" i="1" dirty="0" smtClean="0">
                <a:solidFill>
                  <a:srgbClr val="333333"/>
                </a:solidFill>
                <a:latin typeface="Open Sans"/>
              </a:rPr>
              <a:t>окружающей среды </a:t>
            </a:r>
            <a:r>
              <a:rPr lang="ru-RU" sz="6400" b="1" i="1" dirty="0">
                <a:solidFill>
                  <a:srgbClr val="333333"/>
                </a:solidFill>
                <a:latin typeface="Open Sans"/>
              </a:rPr>
              <a:t>(статья 58).</a:t>
            </a:r>
            <a:r>
              <a:rPr lang="ru-RU" sz="6400" b="1" i="1" dirty="0"/>
              <a:t/>
            </a:r>
            <a:br>
              <a:rPr lang="ru-RU" sz="6400" b="1" i="1" dirty="0"/>
            </a:br>
            <a:r>
              <a:rPr lang="ru-RU" sz="6400" b="1" i="1" dirty="0">
                <a:solidFill>
                  <a:srgbClr val="333333"/>
                </a:solidFill>
                <a:latin typeface="Open Sans"/>
              </a:rPr>
              <a:t>8. Защита Отечества (</a:t>
            </a:r>
            <a:r>
              <a:rPr lang="ru-RU" sz="6400" b="1" i="1" dirty="0" smtClean="0">
                <a:solidFill>
                  <a:srgbClr val="333333"/>
                </a:solidFill>
                <a:latin typeface="Open Sans"/>
              </a:rPr>
              <a:t>статья59</a:t>
            </a:r>
            <a:r>
              <a:rPr lang="ru-RU" sz="6400" b="1" i="1" dirty="0">
                <a:solidFill>
                  <a:srgbClr val="333333"/>
                </a:solidFill>
                <a:latin typeface="Open Sans"/>
              </a:rPr>
              <a:t>).</a:t>
            </a: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cdn1.img.ria.ru/images/148981/77/14898177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22" y="3284984"/>
            <a:ext cx="4510411" cy="2976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7920880" cy="29523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•	"Конвенция о правах ребенка" (одобрена Генеральной Ассамблеей ООН 20.11.1989, вступила в силу для СССР 15.09.1990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104980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6A6033"/>
                </a:solidFill>
                <a:latin typeface="Georgia" panose="02040502050405020303" pitchFamily="18" charset="0"/>
              </a:rPr>
              <a:t>1. Ребенок имеет право на имя, отчество и фамилию, гражданство.</a:t>
            </a:r>
            <a:endParaRPr lang="ru-RU" b="1" dirty="0">
              <a:solidFill>
                <a:srgbClr val="6A60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2581" y="2423973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6A6033"/>
                </a:solidFill>
                <a:latin typeface="Georgia" panose="02040502050405020303" pitchFamily="18" charset="0"/>
              </a:rPr>
              <a:t>2. Ребенок имеет право жить и воспитываться в семье, со своими родителями, которые должны заботиться о его воспитании, обучении, развитии.</a:t>
            </a:r>
            <a:endParaRPr lang="ru-RU" b="1" dirty="0">
              <a:solidFill>
                <a:srgbClr val="6A60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262" y="3263837"/>
            <a:ext cx="8204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6A6033"/>
                </a:solidFill>
                <a:latin typeface="Georgia" panose="02040502050405020303" pitchFamily="18" charset="0"/>
              </a:rPr>
              <a:t>3. Ребенок имеет право на защиту своих прав и интересов.</a:t>
            </a:r>
            <a:endParaRPr lang="ru-RU" b="1" dirty="0">
              <a:solidFill>
                <a:srgbClr val="6A60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440" y="3599940"/>
            <a:ext cx="8427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6A6033"/>
                </a:solidFill>
                <a:latin typeface="Georgia" panose="02040502050405020303" pitchFamily="18" charset="0"/>
              </a:rPr>
              <a:t>4. </a:t>
            </a:r>
            <a:r>
              <a:rPr lang="ru-RU" b="1" dirty="0">
                <a:solidFill>
                  <a:srgbClr val="6A6033"/>
                </a:solidFill>
                <a:latin typeface="Georgia" panose="02040502050405020303" pitchFamily="18" charset="0"/>
              </a:rPr>
              <a:t>Ребенок имеет право на свободу мысли, совести и религии, свободу ассоциаций и собраний</a:t>
            </a:r>
            <a:r>
              <a:rPr lang="ru-RU" b="1" dirty="0" smtClean="0">
                <a:solidFill>
                  <a:srgbClr val="6A6033"/>
                </a:solidFill>
                <a:latin typeface="Georgia" panose="02040502050405020303" pitchFamily="18" charset="0"/>
              </a:rPr>
              <a:t>.</a:t>
            </a:r>
            <a:endParaRPr lang="ru-RU" b="1" dirty="0">
              <a:solidFill>
                <a:srgbClr val="6A6033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6A6033"/>
                </a:solidFill>
                <a:latin typeface="Georgia" panose="02040502050405020303" pitchFamily="18" charset="0"/>
              </a:rPr>
              <a:t>5. </a:t>
            </a:r>
            <a:r>
              <a:rPr lang="ru-RU" b="1" dirty="0">
                <a:solidFill>
                  <a:srgbClr val="6A6033"/>
                </a:solidFill>
                <a:latin typeface="Georgia" panose="02040502050405020303" pitchFamily="18" charset="0"/>
              </a:rPr>
              <a:t>Ребенок имеет право на доступ к информации</a:t>
            </a:r>
            <a:r>
              <a:rPr lang="ru-RU" b="1" dirty="0" smtClean="0">
                <a:solidFill>
                  <a:srgbClr val="6A6033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endParaRPr lang="ru-RU" b="1" dirty="0">
              <a:solidFill>
                <a:srgbClr val="6A60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2847" y="458263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6A6033"/>
                </a:solidFill>
                <a:latin typeface="Georgia" panose="02040502050405020303" pitchFamily="18" charset="0"/>
              </a:rPr>
              <a:t>6. Ребенок</a:t>
            </a:r>
            <a:r>
              <a:rPr lang="ru-RU" b="1" dirty="0">
                <a:solidFill>
                  <a:srgbClr val="6A6033"/>
                </a:solidFill>
                <a:latin typeface="Georgia" panose="02040502050405020303" pitchFamily="18" charset="0"/>
              </a:rPr>
              <a:t>, лишенный родителей, имеет право на защиту и помощь государства.</a:t>
            </a:r>
            <a:endParaRPr lang="ru-RU" b="1" dirty="0">
              <a:solidFill>
                <a:srgbClr val="6A60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6843" y="5228969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6A6033"/>
                </a:solidFill>
                <a:latin typeface="Georgia" panose="02040502050405020303" pitchFamily="18" charset="0"/>
              </a:rPr>
              <a:t>7</a:t>
            </a:r>
            <a:r>
              <a:rPr lang="ru-RU" b="1" dirty="0" smtClean="0">
                <a:solidFill>
                  <a:srgbClr val="6A6033"/>
                </a:solidFill>
                <a:latin typeface="Georgia" panose="02040502050405020303" pitchFamily="18" charset="0"/>
              </a:rPr>
              <a:t>. </a:t>
            </a:r>
            <a:r>
              <a:rPr lang="ru-RU" b="1" dirty="0">
                <a:solidFill>
                  <a:srgbClr val="6A6033"/>
                </a:solidFill>
                <a:latin typeface="Georgia" panose="02040502050405020303" pitchFamily="18" charset="0"/>
              </a:rPr>
              <a:t>Ребенок имеет право на охрану здоровья и медицинское обслуживание, причем использование наиболее совершенных методов и услуг, а также приоритет при оказании медицинских услуг.</a:t>
            </a:r>
            <a:endParaRPr lang="ru-RU" b="1" dirty="0">
              <a:solidFill>
                <a:srgbClr val="6A60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692" y="6394450"/>
            <a:ext cx="633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6A6033"/>
                </a:solidFill>
                <a:latin typeface="Georgia" panose="02040502050405020303" pitchFamily="18" charset="0"/>
              </a:rPr>
              <a:t>8</a:t>
            </a:r>
            <a:r>
              <a:rPr lang="ru-RU" b="1" dirty="0" smtClean="0">
                <a:solidFill>
                  <a:srgbClr val="6A6033"/>
                </a:solidFill>
                <a:latin typeface="Georgia" panose="02040502050405020303" pitchFamily="18" charset="0"/>
              </a:rPr>
              <a:t>. </a:t>
            </a:r>
            <a:r>
              <a:rPr lang="ru-RU" b="1" dirty="0">
                <a:solidFill>
                  <a:srgbClr val="6A6033"/>
                </a:solidFill>
                <a:latin typeface="Georgia" panose="02040502050405020303" pitchFamily="18" charset="0"/>
              </a:rPr>
              <a:t>Ребенок имеет право на образование.</a:t>
            </a:r>
            <a:endParaRPr lang="ru-RU" b="1" dirty="0">
              <a:solidFill>
                <a:srgbClr val="6A6033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2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обязанности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 момента рождения и до 14 лет ребенок в России имеет статус малолетнего. На малолетнего ребенка в возрасте до 6 лет законом не возложены какие-либо обязанности, так как его потребности и интересы обязаны обеспечивать законные представители, которые кроме этого несут полную ответственность за противоправные действия ребенка.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1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579296" cy="41044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Никто не может быть освобожден от обязанностей соблюдать законы государства, заботиться о родителях, уважать права и интересы других лиц. С точки зрения уголовного права при несоблюдении закона ребенок может быть привлечен к ответственности за некоторые преступления с 14 лет, к административной ответственности с 16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01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420888"/>
            <a:ext cx="6984776" cy="16561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Спасибо  за внимание!</a:t>
            </a:r>
            <a:endParaRPr lang="ru-RU" sz="6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23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skiyonline.com/upload/medialibrary/1be/1beec088856fd20a5d8355357f66bf4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73808"/>
            <a:ext cx="2803541" cy="44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Конституция РФ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-12310" y="1628800"/>
            <a:ext cx="5592422" cy="33123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err="1"/>
              <a:t>Конститу́ция</a:t>
            </a:r>
            <a:r>
              <a:rPr lang="ru-RU" dirty="0"/>
              <a:t> — основной закон государства, особый нормативный правовой акт, имеющий высшую юридическую силу. </a:t>
            </a:r>
            <a:r>
              <a:rPr lang="ru-RU" b="1" dirty="0"/>
              <a:t>Конституция</a:t>
            </a:r>
            <a:r>
              <a:rPr lang="ru-RU" dirty="0"/>
              <a:t> </a:t>
            </a:r>
            <a:r>
              <a:rPr lang="ru-RU" dirty="0" smtClean="0"/>
              <a:t>определяет </a:t>
            </a:r>
            <a:r>
              <a:rPr lang="ru-RU" dirty="0"/>
              <a:t>основы политической, правовой и экономической систем государства.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"/>
            <a:ext cx="7499176" cy="908720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Права и обязанности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556792"/>
            <a:ext cx="8291264" cy="4680520"/>
          </a:xfrm>
        </p:spPr>
        <p:txBody>
          <a:bodyPr/>
          <a:lstStyle/>
          <a:p>
            <a:r>
              <a:rPr lang="ru-RU" dirty="0" smtClean="0"/>
              <a:t>У каждого человека есть свои права и обязанности, которые он должен соблюдать.</a:t>
            </a:r>
            <a:br>
              <a:rPr lang="ru-RU" dirty="0" smtClean="0"/>
            </a:br>
            <a:r>
              <a:rPr lang="ru-RU" dirty="0" smtClean="0"/>
              <a:t>Без этого жизнь в обществе казалась бы невозможной.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Права без обязанностей приводят к беспределу, а обязанности без прав – к произволу.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ytimg.com/vi/bqQaHQx7p2Q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6" y="0"/>
            <a:ext cx="9173886" cy="68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Права и обязанности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84096"/>
            <a:ext cx="8438346" cy="4726884"/>
          </a:xfrm>
        </p:spPr>
        <p:txBody>
          <a:bodyPr>
            <a:noAutofit/>
          </a:bodyPr>
          <a:lstStyle/>
          <a:p>
            <a:pPr lvl="2"/>
            <a:r>
              <a:rPr lang="ru-RU" sz="3600" dirty="0" smtClean="0">
                <a:solidFill>
                  <a:srgbClr val="00B050"/>
                </a:solidFill>
              </a:rPr>
              <a:t>Нарушение чьих-либо  прав карается законом!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b="1" i="1" dirty="0" smtClean="0">
                <a:solidFill>
                  <a:srgbClr val="00B050"/>
                </a:solidFill>
              </a:rPr>
              <a:t>Соблюдение законов государства является конституционной обязанностью каждого, кто находится на </a:t>
            </a:r>
            <a:r>
              <a:rPr lang="ru-RU" sz="3600" b="1" i="1" dirty="0">
                <a:solidFill>
                  <a:srgbClr val="00B050"/>
                </a:solidFill>
              </a:rPr>
              <a:t>территории</a:t>
            </a:r>
            <a:r>
              <a:rPr lang="ru-RU" sz="3600" b="1" i="1" dirty="0" smtClean="0">
                <a:solidFill>
                  <a:srgbClr val="00B050"/>
                </a:solidFill>
              </a:rPr>
              <a:t>  Российской Федерации.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vatars.mds.yandex.net/get-direct/206548/KXTgyAI98gS8kOuufOdt0A/y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56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9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27584" y="0"/>
            <a:ext cx="7543824" cy="844533"/>
          </a:xfrm>
        </p:spPr>
        <p:txBody>
          <a:bodyPr>
            <a:normAutofit/>
          </a:bodyPr>
          <a:lstStyle/>
          <a:p>
            <a:r>
              <a:rPr lang="ru-RU" dirty="0" smtClean="0"/>
              <a:t>Право 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251520" y="1058824"/>
            <a:ext cx="8463884" cy="53245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Право - это совокупность установленных и охраняемых государственной властью норм и правил, которые регулируют отношения между людьми.</a:t>
            </a:r>
            <a:endParaRPr lang="en-US" dirty="0"/>
          </a:p>
        </p:txBody>
      </p:sp>
      <p:pic>
        <p:nvPicPr>
          <p:cNvPr id="2050" name="Picture 2" descr="http://ozon-st.cdn.ngenix.net/multimedia/1013765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58" y="3473546"/>
            <a:ext cx="3752146" cy="299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/>
          </p:cNvSpPr>
          <p:nvPr>
            <p:ph sz="half" idx="2"/>
          </p:nvPr>
        </p:nvSpPr>
        <p:spPr>
          <a:xfrm>
            <a:off x="1187624" y="1268761"/>
            <a:ext cx="6912768" cy="475252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Право </a:t>
            </a:r>
            <a:r>
              <a:rPr lang="ru-RU" b="1" dirty="0"/>
              <a:t>на жизнь, свободу;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b="1" dirty="0"/>
              <a:t>П</a:t>
            </a:r>
            <a:r>
              <a:rPr lang="ru-RU" b="1" dirty="0" smtClean="0"/>
              <a:t>раво </a:t>
            </a:r>
            <a:r>
              <a:rPr lang="ru-RU" b="1" dirty="0"/>
              <a:t>на труд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Право </a:t>
            </a:r>
            <a:r>
              <a:rPr lang="ru-RU" b="1" dirty="0"/>
              <a:t>на образование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Право </a:t>
            </a:r>
            <a:r>
              <a:rPr lang="ru-RU" b="1" dirty="0"/>
              <a:t>на мед. помощь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Право </a:t>
            </a:r>
            <a:r>
              <a:rPr lang="ru-RU" b="1" dirty="0"/>
              <a:t>на отдых;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b="1" dirty="0" smtClean="0"/>
              <a:t>Право </a:t>
            </a:r>
            <a:r>
              <a:rPr lang="ru-RU" b="1" dirty="0"/>
              <a:t>на защиту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Право </a:t>
            </a:r>
            <a:r>
              <a:rPr lang="ru-RU" b="1" dirty="0"/>
              <a:t>на имя, национальность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Право </a:t>
            </a:r>
            <a:r>
              <a:rPr lang="ru-RU" b="1" dirty="0"/>
              <a:t>на выражение личного мнения;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b="1" dirty="0" smtClean="0"/>
              <a:t>Право </a:t>
            </a:r>
            <a:r>
              <a:rPr lang="ru-RU" b="1" dirty="0"/>
              <a:t>на личную жизнь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Право </a:t>
            </a:r>
            <a:r>
              <a:rPr lang="ru-RU" b="1" dirty="0"/>
              <a:t>на доступ к информации!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88640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Права:</a:t>
            </a:r>
            <a:r>
              <a:rPr lang="ru-RU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488" y="2361302"/>
            <a:ext cx="4499992" cy="4499992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55576" y="0"/>
            <a:ext cx="7543824" cy="844533"/>
          </a:xfrm>
        </p:spPr>
        <p:txBody>
          <a:bodyPr/>
          <a:lstStyle/>
          <a:p>
            <a:r>
              <a:rPr lang="ru-RU" dirty="0" smtClean="0"/>
              <a:t>Обязанности 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052736"/>
            <a:ext cx="77768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333333"/>
                </a:solidFill>
                <a:latin typeface="Helvetica Neue"/>
              </a:rPr>
              <a:t>Обязанности – это круг действий, возложенных на кого-то и обязательных для выполнения.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RU_Ed_14_Russia_2007v_Russia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EA93F6-6209-450E-A12E-1F99049ABC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России</Template>
  <TotalTime>0</TotalTime>
  <Words>414</Words>
  <Application>Microsoft Office PowerPoint</Application>
  <PresentationFormat>Экран (4:3)</PresentationFormat>
  <Paragraphs>55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Algerian</vt:lpstr>
      <vt:lpstr>Arial</vt:lpstr>
      <vt:lpstr>Calibri</vt:lpstr>
      <vt:lpstr>Georgia</vt:lpstr>
      <vt:lpstr>Helvetica Neue</vt:lpstr>
      <vt:lpstr>Open Sans</vt:lpstr>
      <vt:lpstr>Segoe</vt:lpstr>
      <vt:lpstr>Segoe Semibold</vt:lpstr>
      <vt:lpstr>Wingdings</vt:lpstr>
      <vt:lpstr>Yu Gothic</vt:lpstr>
      <vt:lpstr>MS_RU_RU_Ed_14_Russia_2007v_Russia</vt:lpstr>
      <vt:lpstr>«мои права и обязанности»</vt:lpstr>
      <vt:lpstr>Конституция РФ</vt:lpstr>
      <vt:lpstr>Презентация PowerPoint</vt:lpstr>
      <vt:lpstr>  Права и обязанности</vt:lpstr>
      <vt:lpstr>Права и обязанности</vt:lpstr>
      <vt:lpstr>Презентация PowerPoint</vt:lpstr>
      <vt:lpstr>Право </vt:lpstr>
      <vt:lpstr>Презентация PowerPoint</vt:lpstr>
      <vt:lpstr>Обязанности </vt:lpstr>
      <vt:lpstr>конституционные обязанности человека и гражданина</vt:lpstr>
      <vt:lpstr>Презентация PowerPoint</vt:lpstr>
      <vt:lpstr>Презентация PowerPoint</vt:lpstr>
      <vt:lpstr>Основные обязанности детей</vt:lpstr>
      <vt:lpstr>Презентация PowerPoint</vt:lpstr>
      <vt:lpstr>Спасибо 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Презентация о России</dc:subject>
  <dc:creator/>
  <cp:keywords/>
  <dc:description>Презентация о России</dc:description>
  <cp:lastModifiedBy/>
  <cp:revision>1</cp:revision>
  <dcterms:created xsi:type="dcterms:W3CDTF">2018-12-01T08:55:28Z</dcterms:created>
  <dcterms:modified xsi:type="dcterms:W3CDTF">2018-12-03T07:26:48Z</dcterms:modified>
  <cp:category>Презентация о России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TC101659601049</vt:lpwstr>
  </property>
</Properties>
</file>