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5" r:id="rId3"/>
    <p:sldId id="259" r:id="rId4"/>
    <p:sldId id="269" r:id="rId5"/>
    <p:sldId id="257" r:id="rId6"/>
    <p:sldId id="270" r:id="rId7"/>
    <p:sldId id="258" r:id="rId8"/>
    <p:sldId id="262" r:id="rId9"/>
    <p:sldId id="263" r:id="rId10"/>
    <p:sldId id="264" r:id="rId11"/>
    <p:sldId id="271" r:id="rId12"/>
    <p:sldId id="266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0" autoAdjust="0"/>
    <p:restoredTop sz="94657" autoAdjust="0"/>
  </p:normalViewPr>
  <p:slideViewPr>
    <p:cSldViewPr>
      <p:cViewPr varScale="1">
        <p:scale>
          <a:sx n="70" d="100"/>
          <a:sy n="70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C071-BA11-4CFE-91D6-DC01629122CA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472E-8D9E-48F2-A0BB-2B1ED2465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F305-B784-48E2-B0A4-69C55D65A101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1D26-D227-4250-8E33-3B98B93C1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6643-C334-4080-AD31-1F1658C3F8B5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79F0-EB7F-4C44-9D86-273A0EE3B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B2DD-66AA-44FC-89E6-608A2DFA2B25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C1F0-EB2F-4ADB-A37B-F0CEA1234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EE3F-EB71-4DC8-A292-FD9D5B460D4F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4467-9DAB-4816-8A4C-BDFCD9EC1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900D-E6BE-48C9-8354-26ACAEE6F48C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DB29C-7503-4C86-9F81-3566586FD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EE66-8496-4DC2-9B87-8D70E0972DFB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78BB-A00D-48CE-8F48-4AD36E377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B006-B7AF-423A-AB29-A836629CAEB3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DD94-3830-4F9A-A27C-D14128C05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DCEF-8EE7-4359-BBFD-F2B5D96B6B71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7D01-0B2A-490A-B65A-ACE92B1C8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1B6C-EE2E-4222-BBFD-B09B1E5FB7AB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FC2C-1654-48D3-9379-7B7BAC638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7EDD-984B-4567-B7C2-749DDB1F4480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0C03-5A26-4E0D-B303-6952999A0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112DCD-6314-4245-8C6F-B9DFEC8CD007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5FDB40-1AD1-477A-9A70-AAC867ADD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23813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40127" y="4725144"/>
            <a:ext cx="8856984" cy="92333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6136" y="4309646"/>
            <a:ext cx="28082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chemeClr val="hlink"/>
                </a:solidFill>
                <a:latin typeface="Calibri" pitchFamily="34" charset="0"/>
              </a:rPr>
              <a:t>Подготовила ученица </a:t>
            </a:r>
          </a:p>
          <a:p>
            <a:pPr algn="r"/>
            <a:r>
              <a:rPr lang="ru-RU" dirty="0">
                <a:solidFill>
                  <a:schemeClr val="hlink"/>
                </a:solidFill>
                <a:latin typeface="Calibri" pitchFamily="34" charset="0"/>
              </a:rPr>
              <a:t>8 «Б» класса </a:t>
            </a:r>
          </a:p>
          <a:p>
            <a:pPr algn="r"/>
            <a:r>
              <a:rPr lang="ru-RU" dirty="0">
                <a:solidFill>
                  <a:schemeClr val="hlink"/>
                </a:solidFill>
                <a:latin typeface="Calibri" pitchFamily="34" charset="0"/>
              </a:rPr>
              <a:t>МБОУ  СОШ № 6 </a:t>
            </a:r>
          </a:p>
          <a:p>
            <a:pPr algn="r"/>
            <a:r>
              <a:rPr lang="ru-RU" dirty="0">
                <a:solidFill>
                  <a:schemeClr val="hlink"/>
                </a:solidFill>
                <a:latin typeface="Calibri" pitchFamily="34" charset="0"/>
              </a:rPr>
              <a:t>г. Красный </a:t>
            </a:r>
            <a:r>
              <a:rPr lang="ru-RU" dirty="0" smtClean="0">
                <a:solidFill>
                  <a:schemeClr val="hlink"/>
                </a:solidFill>
                <a:latin typeface="Calibri" pitchFamily="34" charset="0"/>
              </a:rPr>
              <a:t>Сулин</a:t>
            </a:r>
          </a:p>
          <a:p>
            <a:pPr algn="r"/>
            <a:r>
              <a:rPr lang="ru-RU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hlink"/>
                </a:solidFill>
                <a:latin typeface="Calibri" pitchFamily="34" charset="0"/>
              </a:rPr>
              <a:t>Ростовской области </a:t>
            </a:r>
            <a:endParaRPr lang="ru-RU" dirty="0">
              <a:solidFill>
                <a:schemeClr val="hlink"/>
              </a:solidFill>
              <a:latin typeface="Calibri" pitchFamily="34" charset="0"/>
            </a:endParaRPr>
          </a:p>
          <a:p>
            <a:pPr algn="r"/>
            <a:r>
              <a:rPr lang="ru-RU" dirty="0">
                <a:solidFill>
                  <a:schemeClr val="hlink"/>
                </a:solidFill>
                <a:latin typeface="Calibri" pitchFamily="34" charset="0"/>
              </a:rPr>
              <a:t>Котенко Ярослава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812"/>
            <a:ext cx="9111325" cy="68341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132856"/>
            <a:ext cx="8496944" cy="70788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Мои права и </a:t>
            </a:r>
            <a:r>
              <a:rPr lang="ru-RU" sz="5400" dirty="0" smtClean="0">
                <a:solidFill>
                  <a:srgbClr val="FF0000"/>
                </a:solidFill>
              </a:rPr>
              <a:t>обязанности!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4495" y="530120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Подготовила ученица 8 «Б» класса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МБОУ СОШ № 6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Г. Красный Сулин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Котенко </a:t>
            </a:r>
            <a:r>
              <a:rPr lang="ru-RU" dirty="0" smtClean="0">
                <a:solidFill>
                  <a:srgbClr val="0070C0"/>
                </a:solidFill>
              </a:rPr>
              <a:t>Ярослава Владимировна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/>
          <a:srcRect/>
          <a:stretch>
            <a:fillRect/>
          </a:stretch>
        </p:blipFill>
        <p:spPr>
          <a:xfrm>
            <a:off x="-17463" y="0"/>
            <a:ext cx="9161463" cy="68580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cstate="print">
            <a:extLst/>
          </a:blip>
          <a:srcRect/>
          <a:stretch>
            <a:fillRect/>
          </a:stretch>
        </p:blipFill>
        <p:spPr bwMode="auto">
          <a:xfrm>
            <a:off x="2130410" y="1561755"/>
            <a:ext cx="4523533" cy="30161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4" y="0"/>
            <a:ext cx="915166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6562" y="1779687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1. Каждый имеет право на охрану здоровья и медицинскую помощь.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поступлений.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2. В Российской Федерации финансируются федеральные программы охраны и укрепления здоровья населения, принимаются меры по развитию государственной, муниципальной, частной систем здравоохранения, поощряется деятельность, способствующая укреплению здоровья человека, развитию физической культуры и спорта, экологическому и санитарно-эпидемиологическому благополучию.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3. Сокрытие должностными лицами фактов и обстоятельств, создающих угрозу для жизни и здоровья людей, влечет за собой ответственность в соответствии с федеральным законом.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680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Право на медицинскую помощь и охрану здоровья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Ст. 41 Конституции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Объект 3"/>
          <p:cNvPicPr>
            <a:picLocks noGrp="1" noChangeAspect="1"/>
          </p:cNvPicPr>
          <p:nvPr>
            <p:ph type="body" idx="1"/>
          </p:nvPr>
        </p:nvPicPr>
        <p:blipFill>
          <a:blip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64"/>
            <a:ext cx="9144000" cy="6886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98884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Соблюдать Конституцию РФ и законы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Платить законно установленные налоги и сборы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Сохранять природу и окружающую среду, бережно относиться к природным богатствам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Заботиться о сохранении исторического и культурного наследия, беречь памятники истории и культуры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Защита Отечества  является долгом и обязанностью гражданина РФ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Основное общее образование обязательно. Родители или лица,  их заменяющие, обеспечивают получение детьми основного общего 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48680"/>
            <a:ext cx="5079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Каждый гражданин обязан: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/>
          <a:srcRect/>
          <a:stretch>
            <a:fillRect/>
          </a:stretch>
        </p:blipFill>
        <p:spPr>
          <a:xfrm>
            <a:off x="0" y="0"/>
            <a:ext cx="9131300" cy="684530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68538" y="549275"/>
            <a:ext cx="637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Получить основное общее образование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>
            <a:extLst/>
          </a:blip>
          <a:srcRect/>
          <a:stretch>
            <a:fillRect/>
          </a:stretch>
        </p:blipFill>
        <p:spPr bwMode="auto">
          <a:xfrm>
            <a:off x="2055149" y="1709441"/>
            <a:ext cx="5827532" cy="43701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4"/>
            <a:ext cx="9095410" cy="6825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01555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Получить основное общее образование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67622"/>
            <a:ext cx="5609408" cy="385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55294" y="260647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Мои обязанности сегодня: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/>
          <a:srcRect/>
          <a:stretch>
            <a:fillRect/>
          </a:stretch>
        </p:blipFill>
        <p:spPr>
          <a:xfrm>
            <a:off x="0" y="0"/>
            <a:ext cx="9153525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7313" y="947738"/>
            <a:ext cx="4752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Соблюдать устав школы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>
            <a:extLst/>
          </a:blip>
          <a:srcRect/>
          <a:stretch>
            <a:fillRect/>
          </a:stretch>
        </p:blipFill>
        <p:spPr bwMode="auto">
          <a:xfrm>
            <a:off x="1619672" y="1965717"/>
            <a:ext cx="7011144" cy="46740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10"/>
            <a:ext cx="9160689" cy="6861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778609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Соблюдать устав  школы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59" y="1930634"/>
            <a:ext cx="5112568" cy="431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/>
          <a:srcRect/>
          <a:stretch>
            <a:fillRect/>
          </a:stretch>
        </p:blipFill>
        <p:spPr>
          <a:xfrm>
            <a:off x="0" y="0"/>
            <a:ext cx="9153525" cy="6858000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>
            <a:extLst/>
          </a:blip>
          <a:srcRect/>
          <a:stretch>
            <a:fillRect/>
          </a:stretch>
        </p:blipFill>
        <p:spPr bwMode="auto">
          <a:xfrm>
            <a:off x="2051720" y="2402185"/>
            <a:ext cx="5400600" cy="39723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2" y="0"/>
            <a:ext cx="91541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332656"/>
            <a:ext cx="6174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Сохранять природу и окружающую среду, бережно относиться к природным богатствам;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Заботиться о сохранении исторического и культурного наследия, беречь памятники истории и культуры;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95" y="2402184"/>
            <a:ext cx="5536667" cy="369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Объект 3"/>
          <p:cNvPicPr>
            <a:picLocks noGrp="1" noChangeAspect="1"/>
          </p:cNvPicPr>
          <p:nvPr>
            <p:ph type="body" idx="1"/>
          </p:nvPr>
        </p:nvPicPr>
        <p:blipFill>
          <a:blip/>
          <a:srcRect/>
          <a:stretch>
            <a:fillRect/>
          </a:stretch>
        </p:blipFill>
        <p:spPr>
          <a:xfrm>
            <a:off x="-14290" y="-47626"/>
            <a:ext cx="9144000" cy="6858000"/>
          </a:xfrm>
          <a:noFill/>
          <a:ln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18"/>
            <a:ext cx="9144001" cy="6845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599" y="1628800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Мы все свободны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И все имеем равные права.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Возможностей так много,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А жизнь у нас одна.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Мы все равны,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Перед судом, перед законом,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Все подтверждаем это делом или словом.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/>
          <a:srcRect/>
          <a:stretch>
            <a:fillRect/>
          </a:stretch>
        </p:blipFill>
        <p:spPr>
          <a:xfrm>
            <a:off x="17463" y="0"/>
            <a:ext cx="9126537" cy="6831013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333375"/>
            <a:ext cx="51831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право и обязанность?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1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348317"/>
            <a:ext cx="597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Что такое право и </a:t>
            </a:r>
            <a:r>
              <a:rPr lang="ru-RU" sz="2800" b="1" dirty="0" smtClean="0">
                <a:solidFill>
                  <a:srgbClr val="FF0000"/>
                </a:solidFill>
              </a:rPr>
              <a:t>обязанность?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97152"/>
            <a:ext cx="7546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Обязанность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-правила, нормы поведения, которые должны соблюдаться, выполняться постоянно или в определённой ситуации всеми гражданами какой-либо страны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5147" y="220486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tx2"/>
                </a:solidFill>
              </a:rPr>
              <a:t>Право </a:t>
            </a:r>
            <a:r>
              <a:rPr lang="ru-RU" sz="2400" b="1" dirty="0">
                <a:solidFill>
                  <a:schemeClr val="tx2"/>
                </a:solidFill>
              </a:rPr>
              <a:t>— это совокупность общеобязательных правил поведе­ния, установленных или санкционированных государством. За их на­рушение применяются различные меры государственного воздей­ствия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/>
          <a:srcRect/>
          <a:stretch>
            <a:fillRect/>
          </a:stretch>
        </p:blipFill>
        <p:spPr>
          <a:xfrm>
            <a:off x="7938" y="0"/>
            <a:ext cx="9136062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78363" y="3716338"/>
            <a:ext cx="4465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124075" y="112553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1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5920" y="415032"/>
            <a:ext cx="6678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Право на жизнь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Ст. 20 Конституции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97839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1. Каждый имеет право на жизнь.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2. Смертная казнь впредь до ее отмены может устанавливаться федеральным законом в качестве исключительной меры наказания за особо тяжкие преступления против жизни при предоставлении обвиняемому права на рассмотрение его дела судом с участием присяжных заседателей.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Объект 3"/>
          <p:cNvPicPr>
            <a:picLocks noGrp="1" noChangeAspect="1"/>
          </p:cNvPicPr>
          <p:nvPr>
            <p:ph type="body" idx="1"/>
          </p:nvPr>
        </p:nvPicPr>
        <p:blipFill>
          <a:blip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>
            <a:extLst/>
          </a:blip>
          <a:stretch>
            <a:fillRect/>
          </a:stretch>
        </p:blipFill>
        <p:spPr>
          <a:xfrm>
            <a:off x="9217" y="3159790"/>
            <a:ext cx="4458276" cy="322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" y="0"/>
            <a:ext cx="91541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7" y="116632"/>
            <a:ext cx="40354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имею право на жизнь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Это право дано мне с рождения.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 первым вздохом и сердцебиением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имею право на жизнь!</a:t>
            </a: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живу и имею права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 любовь, на надежду и веру: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Не частями, а в полную меру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живу и имею права!</a:t>
            </a:r>
          </a:p>
        </p:txBody>
      </p:sp>
      <p:pic>
        <p:nvPicPr>
          <p:cNvPr id="1026" name="Picture 2" descr="E:\1017792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9" y="2852936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/>
          <a:srcRect/>
          <a:stretch>
            <a:fillRect/>
          </a:stretch>
        </p:blipFill>
        <p:spPr>
          <a:xfrm>
            <a:off x="0" y="0"/>
            <a:ext cx="9144000" cy="68484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" y="0"/>
            <a:ext cx="91541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1988840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1. Материнство и детство, семья находятся под защитой государства.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2. Забота о детях, их воспитание - равное право и обязанность родителей.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3. Трудоспособные дети, достигшие 18 лет, должны заботиться о нетрудоспособных родителях.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 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7019" y="26064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Право на воспитание </a:t>
            </a:r>
            <a:r>
              <a:rPr lang="ru-RU" sz="2400" b="1" dirty="0" smtClean="0">
                <a:solidFill>
                  <a:srgbClr val="FF0000"/>
                </a:solidFill>
              </a:rPr>
              <a:t> в семье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Ст. 38 Конституции РФ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Объект 3"/>
          <p:cNvPicPr>
            <a:picLocks noGrp="1" noChangeAspect="1"/>
          </p:cNvPicPr>
          <p:nvPr>
            <p:ph type="body" idx="1"/>
          </p:nvPr>
        </p:nvPicPr>
        <p:blipFill>
          <a:blip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115479" y="3150374"/>
            <a:ext cx="4571446" cy="304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5" y="0"/>
            <a:ext cx="91541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6924" y="243512"/>
            <a:ext cx="40970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Имею право на семью!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Что бы жизнь честней была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Надо знать свои права. 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И рассказывать с пеленок: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Право должен знать ребенок!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Право жить в семье своей,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И воспитываться в ней.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И в совместном проживании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Получать к себе внимание.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8" y="2636912"/>
            <a:ext cx="4283968" cy="285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>
            <a:extLst/>
          </a:blip>
          <a:srcRect/>
          <a:stretch>
            <a:fillRect/>
          </a:stretch>
        </p:blipFill>
        <p:spPr bwMode="auto">
          <a:xfrm>
            <a:off x="4431803" y="1418286"/>
            <a:ext cx="4429427" cy="29534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9388" y="2060575"/>
            <a:ext cx="4321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hlink"/>
                </a:solidFill>
              </a:rPr>
              <a:t>.</a:t>
            </a:r>
            <a:endParaRPr lang="ru-RU" sz="1400" dirty="0">
              <a:solidFill>
                <a:schemeClr val="hlink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1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1844824"/>
            <a:ext cx="53287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1. Каждый имеет право на образование.</a:t>
            </a: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2. 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3. Каждый вправе на конкурсной основе бесплатно получить высшее образование в государственном или муниципальном образовательном учреждении и на предприятии.</a:t>
            </a: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4. Основное общее образование обязательно. Родители или лица, их заменяющие, обеспечивают получение детьми основного общего образования.</a:t>
            </a: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5. Российская Федерация устанавливает федеральные государственные образовательные стандарты, поддерживает различные формы образования и самообразования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2086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Право на образование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Ст. 43 Конституции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/>
          <a:srcRect/>
          <a:stretch>
            <a:fillRect/>
          </a:stretch>
        </p:blipFill>
        <p:spPr>
          <a:xfrm>
            <a:off x="0" y="0"/>
            <a:ext cx="92837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692275" y="3357563"/>
            <a:ext cx="54006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75"/>
            <a:ext cx="91541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208" y="1602447"/>
            <a:ext cx="842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1. Каждый имеет право на свободу и личную неприкосновенность.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2. Арест, заключение под стражу и содержание под стражей допускаются только по судебному решению. До судебного решения лицо не может быть подвергнуто задержанию на срок более 48 часов.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06668" y="46714"/>
            <a:ext cx="5645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Право на свободу и на личную неприкосновенность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Ст. 22 Конституции РФ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01974"/>
            <a:ext cx="6310313" cy="3548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/>
          <a:srcRect/>
          <a:stretch>
            <a:fillRect/>
          </a:stretch>
        </p:blipFill>
        <p:spPr>
          <a:xfrm>
            <a:off x="0" y="0"/>
            <a:ext cx="9167813" cy="686117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>
            <a:extLst/>
          </a:blip>
          <a:srcRect/>
          <a:stretch>
            <a:fillRect/>
          </a:stretch>
        </p:blipFill>
        <p:spPr bwMode="auto">
          <a:xfrm>
            <a:off x="182084" y="2495362"/>
            <a:ext cx="4604933" cy="30719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076825" y="1557338"/>
            <a:ext cx="3744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hlink"/>
                </a:solidFill>
              </a:rPr>
              <a:t>.</a:t>
            </a:r>
            <a:endParaRPr lang="ru-RU" sz="1600" dirty="0">
              <a:solidFill>
                <a:schemeClr val="hlin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84" y="32136"/>
            <a:ext cx="9225969" cy="68258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7017" y="1557338"/>
            <a:ext cx="43269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Каждый имеет право на жилище. Никто не может быть произвольно лишен жилища.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Органы государственной власти и органы местного самоуправления поощряют жилищное строительство, создают условия для осуществления права на жилище.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Малоимущим, иным указанным в законе гражданам, нуждающимся в жилище, оно предоставляется бесплатно или за доступную плату из государственных, муниципальных и других жилищных фондов в соответствии с установленными законом нормами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5764" y="40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Право на жилище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Ст. 40 Конституции РФ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" y="2698823"/>
            <a:ext cx="4608512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714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История</cp:lastModifiedBy>
  <cp:revision>33</cp:revision>
  <dcterms:created xsi:type="dcterms:W3CDTF">2018-12-02T14:43:22Z</dcterms:created>
  <dcterms:modified xsi:type="dcterms:W3CDTF">2018-12-04T09:30:00Z</dcterms:modified>
</cp:coreProperties>
</file>