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3" r:id="rId5"/>
    <p:sldId id="262" r:id="rId6"/>
    <p:sldId id="264" r:id="rId7"/>
    <p:sldId id="271" r:id="rId8"/>
    <p:sldId id="268" r:id="rId9"/>
    <p:sldId id="272" r:id="rId10"/>
    <p:sldId id="261" r:id="rId11"/>
    <p:sldId id="259" r:id="rId12"/>
    <p:sldId id="267" r:id="rId13"/>
    <p:sldId id="265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63300"/>
    <a:srgbClr val="FFFFFF"/>
    <a:srgbClr val="CCFFFF"/>
    <a:srgbClr val="0066FF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FC652-8301-478D-A79A-9EC024A3309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AD94F-05E9-4461-8CDE-32C76D4DB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6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7B0-E241-4B9D-9947-89C7BAD00491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8CE-862E-4D0E-A486-3F7D3A68C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7B0-E241-4B9D-9947-89C7BAD00491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8CE-862E-4D0E-A486-3F7D3A68C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7B0-E241-4B9D-9947-89C7BAD00491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8CE-862E-4D0E-A486-3F7D3A68C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7B0-E241-4B9D-9947-89C7BAD00491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8CE-862E-4D0E-A486-3F7D3A68C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7B0-E241-4B9D-9947-89C7BAD00491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8CE-862E-4D0E-A486-3F7D3A68C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7B0-E241-4B9D-9947-89C7BAD00491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8CE-862E-4D0E-A486-3F7D3A68C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7B0-E241-4B9D-9947-89C7BAD00491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8CE-862E-4D0E-A486-3F7D3A68C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7B0-E241-4B9D-9947-89C7BAD00491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8CE-862E-4D0E-A486-3F7D3A68C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7B0-E241-4B9D-9947-89C7BAD00491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8CE-862E-4D0E-A486-3F7D3A68C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7B0-E241-4B9D-9947-89C7BAD00491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8CE-862E-4D0E-A486-3F7D3A68C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57B0-E241-4B9D-9947-89C7BAD00491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8CE-862E-4D0E-A486-3F7D3A68C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57B0-E241-4B9D-9947-89C7BAD00491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688CE-862E-4D0E-A486-3F7D3A68C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214422"/>
            <a:ext cx="6286544" cy="3429024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Историко-правовые особенности женского избирательного права в  России</a:t>
            </a:r>
            <a:br>
              <a:rPr lang="ru-RU" sz="40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572008"/>
            <a:ext cx="6000792" cy="135732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подготовила: ученица МБОУ СОШ№6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8 «А» класса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Немерещенко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Анастасия</a:t>
            </a:r>
          </a:p>
          <a:p>
            <a:r>
              <a:rPr lang="ru-RU" dirty="0" err="1">
                <a:solidFill>
                  <a:schemeClr val="tx1"/>
                </a:solidFill>
              </a:rPr>
              <a:t>г</a:t>
            </a:r>
            <a:r>
              <a:rPr lang="ru-RU" dirty="0" err="1" smtClean="0">
                <a:solidFill>
                  <a:schemeClr val="tx1"/>
                </a:solidFill>
              </a:rPr>
              <a:t>.Красный</a:t>
            </a:r>
            <a:r>
              <a:rPr lang="ru-RU" dirty="0" smtClean="0">
                <a:solidFill>
                  <a:schemeClr val="tx1"/>
                </a:solidFill>
              </a:rPr>
              <a:t> Сулин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6000">
              <a:schemeClr val="bg1">
                <a:lumMod val="95000"/>
              </a:schemeClr>
            </a:gs>
            <a:gs pos="17999">
              <a:schemeClr val="accent5">
                <a:lumMod val="75000"/>
              </a:schemeClr>
            </a:gs>
            <a:gs pos="42000">
              <a:schemeClr val="bg2"/>
            </a:gs>
            <a:gs pos="53000">
              <a:srgbClr val="00B0F0"/>
            </a:gs>
            <a:gs pos="75999">
              <a:srgbClr val="FF0000"/>
            </a:gs>
            <a:gs pos="78000">
              <a:srgbClr val="FF0000"/>
            </a:gs>
            <a:gs pos="100000">
              <a:srgbClr val="FF00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6286512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Избирательное 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2800" dirty="0"/>
              <a:t>было получено россиянками в результате 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феминистского движения.</a:t>
            </a:r>
            <a:r>
              <a:rPr lang="ru-RU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/>
              <a:t>Именно феминистское движение поставило целью 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достижение избирательных прав для женщин, </a:t>
            </a:r>
            <a:r>
              <a:rPr lang="ru-RU" sz="2800" dirty="0"/>
              <a:t>обосновало эти притязания женщин как 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значимые для общества </a:t>
            </a:r>
            <a:r>
              <a:rPr lang="ru-RU" sz="2800" dirty="0"/>
              <a:t>и 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мобилизовало женщин разных социальных групп</a:t>
            </a:r>
            <a:r>
              <a:rPr lang="ru-RU" sz="2800" dirty="0"/>
              <a:t> на 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поддержку</a:t>
            </a:r>
            <a:r>
              <a:rPr lang="ru-RU" sz="2800" dirty="0"/>
              <a:t> этого требования.</a:t>
            </a:r>
          </a:p>
        </p:txBody>
      </p:sp>
      <p:pic>
        <p:nvPicPr>
          <p:cNvPr id="18434" name="Picture 2" descr="http://tramvaiiskusstv.ru/media/k2/galleries/176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928670"/>
            <a:ext cx="2577871" cy="421481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8440" name="Picture 8" descr="https://s11.stc.all.kpcdn.net/share/i/12/9843431/inx960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619608"/>
            <a:ext cx="3357586" cy="223839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8442" name="Picture 10" descr="https://ds04.infourok.ru/uploads/ex/12f1/00051c00-c436e5d5/2/img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714884"/>
            <a:ext cx="2643206" cy="198240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72386" cy="1154098"/>
          </a:xfr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ru-RU" sz="3600" i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Женское избирательное право</a:t>
            </a:r>
            <a:endParaRPr lang="ru-RU" sz="3600" i="1" u="sng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214422"/>
            <a:ext cx="5572164" cy="4786346"/>
          </a:xfrm>
          <a:noFill/>
          <a:ln w="38100"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spc="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Женское избирательное право</a:t>
            </a:r>
            <a:r>
              <a:rPr lang="ru-RU" sz="1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1800" b="1" i="1" dirty="0" err="1">
                <a:solidFill>
                  <a:srgbClr val="663300"/>
                </a:solidFill>
              </a:rPr>
              <a:t>право</a:t>
            </a:r>
            <a:r>
              <a:rPr lang="ru-RU" sz="1800" b="1" i="1" dirty="0">
                <a:solidFill>
                  <a:srgbClr val="663300"/>
                </a:solidFill>
              </a:rPr>
              <a:t> </a:t>
            </a:r>
            <a:r>
              <a:rPr lang="ru-RU" sz="1800" b="1" i="1" dirty="0" smtClean="0">
                <a:solidFill>
                  <a:srgbClr val="663300"/>
                </a:solidFill>
              </a:rPr>
              <a:t>женщин участвовать в </a:t>
            </a:r>
            <a:r>
              <a:rPr lang="ru-RU" sz="1800" b="1" i="1" dirty="0">
                <a:solidFill>
                  <a:srgbClr val="663300"/>
                </a:solidFill>
              </a:rPr>
              <a:t>выборах народных представителей. Включает в себя право избирать и право быть избранными.</a:t>
            </a:r>
          </a:p>
          <a:p>
            <a:r>
              <a:rPr lang="ru-RU" sz="1800" i="1" dirty="0">
                <a:solidFill>
                  <a:srgbClr val="663300"/>
                </a:solidFill>
              </a:rPr>
              <a:t>До XIX века право женщин голосовать предоставлялось локально и, как правило, сопровождалось дополнительными ограничениями (имущественный </a:t>
            </a:r>
            <a:r>
              <a:rPr lang="ru-RU" sz="1800" i="1" dirty="0" smtClean="0">
                <a:solidFill>
                  <a:srgbClr val="663300"/>
                </a:solidFill>
              </a:rPr>
              <a:t>ценз, </a:t>
            </a:r>
            <a:r>
              <a:rPr lang="ru-RU" sz="1800" i="1" dirty="0">
                <a:solidFill>
                  <a:srgbClr val="663300"/>
                </a:solidFill>
              </a:rPr>
              <a:t>положение в семье, обществе и т. п.). Затем начался период роста активности движения за женское избирательное право. Это привело к его закреплению в международном праве в середине XX века.</a:t>
            </a:r>
          </a:p>
          <a:p>
            <a:r>
              <a:rPr lang="ru-RU" sz="1800" b="1" i="1" dirty="0" smtClean="0">
                <a:solidFill>
                  <a:srgbClr val="663300"/>
                </a:solidFill>
              </a:rPr>
              <a:t>В настоящее время введено в большинстве стран мира.</a:t>
            </a:r>
          </a:p>
          <a:p>
            <a:endParaRPr lang="ru-RU" sz="1800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786322"/>
            <a:ext cx="48577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уж точно не ошибался…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gradFill flip="none"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Достигнуто ли равноправие?</a:t>
            </a:r>
            <a:endParaRPr lang="ru-RU" dirty="0"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7143768" cy="414340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этому событию уже 101 год , но достигнуто ли равноправие? Я считаю и  сегодня </a:t>
            </a:r>
            <a:r>
              <a:rPr lang="ru-RU" sz="2800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еще, </a:t>
            </a:r>
            <a:r>
              <a:rPr lang="ru-RU" sz="28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800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требования пионеров женского движения выполнены</a:t>
            </a:r>
            <a:r>
              <a:rPr lang="ru-RU" sz="28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Хотя </a:t>
            </a:r>
            <a:r>
              <a:rPr lang="ru-RU" sz="2800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женскому избирательному праву уже столько лет, </a:t>
            </a:r>
            <a:r>
              <a:rPr lang="ru-RU" sz="28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</a:t>
            </a:r>
            <a:r>
              <a:rPr lang="ru-RU" sz="2800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далеки от того, чтобы женщины и мужчины в равной степени были вовлечены в политический </a:t>
            </a:r>
            <a:r>
              <a:rPr lang="ru-RU" sz="28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процесс.</a:t>
            </a:r>
          </a:p>
        </p:txBody>
      </p:sp>
      <p:pic>
        <p:nvPicPr>
          <p:cNvPr id="4" name="Picture 4" descr="https://pp.userapi.com/c639420/v639420788/62aa3/8jw6aAmXB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721" y="2285992"/>
            <a:ext cx="2250279" cy="3000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s://www.dw.com/image/40446340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857760"/>
            <a:ext cx="3214710" cy="1807592"/>
          </a:xfrm>
          <a:prstGeom prst="ellipse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5929330"/>
            <a:ext cx="8072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демократической России некоторые личности женского пола занимают  высокие должности в управлении государством …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4" descr="Татьяна Алексеевна Голик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42852"/>
            <a:ext cx="2286000" cy="2286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43538" y="2500306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Алексеевна Голикова</a:t>
            </a:r>
          </a:p>
          <a:p>
            <a:pPr fontAlgn="base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Председателя Правительства Российской Федерации (до 18.05.2018 – председатель Счётной палаты Российской Федерации)</a:t>
            </a:r>
          </a:p>
        </p:txBody>
      </p:sp>
      <p:pic>
        <p:nvPicPr>
          <p:cNvPr id="24582" name="Picture 6" descr="Ольга Юрьевна Голод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2286000" cy="2286001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786050" y="2357430"/>
            <a:ext cx="29289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Юрьевна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Голодец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Председателя Правительства Российской Федерации</a:t>
            </a:r>
          </a:p>
        </p:txBody>
      </p:sp>
      <p:pic>
        <p:nvPicPr>
          <p:cNvPr id="24584" name="Picture 8" descr="Ольга Юрьевна Василь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00108"/>
            <a:ext cx="2286000" cy="2286001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142844" y="3357562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Юрьевна Васильева</a:t>
            </a:r>
          </a:p>
          <a:p>
            <a:pPr fontAlgn="base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Министр просвещения Российской Федерации (до 18.05.2018 – Министр образования и науки Российской Федерации)</a:t>
            </a:r>
          </a:p>
        </p:txBody>
      </p:sp>
      <p:pic>
        <p:nvPicPr>
          <p:cNvPr id="24586" name="Picture 10" descr="Вероника Игоревна Скворцо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429000"/>
            <a:ext cx="2286000" cy="2286001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5643570" y="4643446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Вероника Игоревна Скворцова</a:t>
            </a:r>
          </a:p>
          <a:p>
            <a:pPr fontAlgn="base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Министр здравоохранения Российской Федерации</a:t>
            </a:r>
          </a:p>
        </p:txBody>
      </p:sp>
      <p:pic>
        <p:nvPicPr>
          <p:cNvPr id="24590" name="Picture 14" descr="https://dimgif.files.wordpress.com/2015/01/37d08-d091d0b5d0b7d0b8d0bcd0b5d0bdd0b8-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0"/>
            <a:ext cx="2098370" cy="118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14" descr="https://dimgif.files.wordpress.com/2015/01/37d08-d091d0b5d0b7d0b8d0bcd0b5d0bdd0b8-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714884"/>
            <a:ext cx="2098370" cy="118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14" descr="https://dimgif.files.wordpress.com/2015/01/37d08-d091d0b5d0b7d0b8d0bcd0b5d0bdd0b8-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929066"/>
            <a:ext cx="1963835" cy="82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dimgif.files.wordpress.com/2015/01/37d08-d091d0b5d0b7d0b8d0bcd0b5d0bdd0b8-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0"/>
            <a:ext cx="2143140" cy="120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s://dimgif.files.wordpress.com/2015/01/37d08-d091d0b5d0b7d0b8d0bcd0b5d0bdd0b8-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4714884"/>
            <a:ext cx="2143140" cy="120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s://dimgif.files.wordpress.com/2015/01/37d08-d091d0b5d0b7d0b8d0bcd0b5d0bdd0b8-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929066"/>
            <a:ext cx="2000264" cy="93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darok495.ru/published/publicdata/PODAROK5PODAROK495/attachments/SC/products_pictures/konstituciya_rossijskoj_federacii_%28v_korobe%29_%283%29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071918"/>
            <a:ext cx="2571768" cy="257176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14348" y="357166"/>
            <a:ext cx="757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Соблюдайте  свои собственные права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         Не нарушайте права других</a:t>
            </a:r>
          </a:p>
          <a:p>
            <a:r>
              <a:rPr lang="ru-RU" sz="3200" b="1" dirty="0" smtClean="0"/>
              <a:t>                              </a:t>
            </a:r>
          </a:p>
          <a:p>
            <a:r>
              <a:rPr lang="ru-RU" sz="3200" b="1" dirty="0" smtClean="0"/>
              <a:t>                                 И </a:t>
            </a:r>
          </a:p>
          <a:p>
            <a:endParaRPr lang="ru-RU" sz="3200" b="1" dirty="0"/>
          </a:p>
        </p:txBody>
      </p:sp>
      <p:pic>
        <p:nvPicPr>
          <p:cNvPr id="1028" name="Picture 4" descr="https://s0.rbk.ru/v6_top_pics/media/img/1/27/75474218842227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143380"/>
            <a:ext cx="3393241" cy="226350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072362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i="1" u="sng" dirty="0" smtClean="0">
                <a:ln w="5080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выбранной темы </a:t>
            </a:r>
            <a:r>
              <a:rPr lang="ru-RU" sz="2400" i="1" dirty="0" smtClean="0">
                <a:ln w="5080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заключается в значимости женского избирательного права в развитии избирательного права в целом. Женское избирательное право принесло новое веяние в избирательном праве. С момента получения женщинами доступа к управлению государством, само государство расширяет круг избирателей в выборах как местного, так и федерального значения, и круг избираемых, поскольку женское избирательное право подразумевает как активное, так и пассивное избирательное право.</a:t>
            </a:r>
          </a:p>
          <a:p>
            <a:r>
              <a:rPr lang="ru-RU" sz="2400" i="1" dirty="0" smtClean="0">
                <a:ln w="5080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исследования — понятие, история развития и особенности женского избирательного права.</a:t>
            </a:r>
            <a:endParaRPr lang="ru-RU" sz="2400" i="1" dirty="0">
              <a:ln w="50800"/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c/c5/Rose-Sanderson-Votes-for-Women.jpe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57752" y="4024435"/>
            <a:ext cx="3773965" cy="283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501090" cy="557216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i="1" u="sng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спросить у людей даже с высшим историческим образованием, когда женщины в России получили избирательные права, то вряд ли вам ответят правильно. Факт этот не отражен в учебниках истории ни школьного, ни университетского уровня. Самый распространенный ответ на этот вопрос тот, что все права женщинам дала советская власть. но это не так.</a:t>
            </a:r>
            <a:endParaRPr lang="ru-RU" i="1" u="sng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72528" cy="4954591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Советская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демократия была тоталитарным выражением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демократии, не писали даже историки .Это было опасно не для научной карьеры, но для жизни.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В итоге традиция рассмотрения демократических процессов в рамках различных теоретических подходов (структурного функционализма, например), а не только в рамках марксизма-ленинизма не была сформирована в отечественной науке. До сегодняшнего дня особенности протекания демократических процессов в истории нашей страны еще не осмыслены в отечественной исторической науке.</a:t>
            </a:r>
            <a:endParaRPr lang="ru-RU" i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Болевые точки российской истории</a:t>
            </a:r>
            <a:endParaRPr lang="ru-RU" u="sng" spc="3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572560" cy="578647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к общественным (или социальным) движениям. в советское время под воздействием господствующей идеологии были исключены теоретические поиски и разработка темы общественных движений с неклассовых позиций. Поэтому в исторических, философских энциклопедиях и энциклопедических словарях советского времени понятие «общественное движение» вообще отсутствует. страх перед социальным движением любой направленности явно читается в этом факте.</a:t>
            </a:r>
            <a:endParaRPr lang="ru-RU" i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s://usercontent2.hubstatic.com/13745569_f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072050"/>
            <a:ext cx="268548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715304" cy="1225560"/>
          </a:xfrm>
          <a:solidFill>
            <a:schemeClr val="tx1">
              <a:lumMod val="75000"/>
              <a:lumOff val="25000"/>
            </a:schemeClr>
          </a:solidFill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Социальные группы капиталистического общества</a:t>
            </a:r>
            <a:endParaRPr lang="ru-RU" b="1" i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071810"/>
            <a:ext cx="3286148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Буржуазия</a:t>
            </a:r>
            <a:endParaRPr lang="ru-RU" sz="4800" b="1" i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928934"/>
            <a:ext cx="4071966" cy="20621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Пролетариат</a:t>
            </a:r>
            <a:r>
              <a:rPr lang="ru-RU" sz="32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главный субъект социальных изменений </a:t>
            </a:r>
            <a:endParaRPr lang="ru-RU" sz="3200" b="1" i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>
            <a:off x="5000628" y="1785926"/>
            <a:ext cx="3071834" cy="1000132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0800000" flipV="1">
            <a:off x="928662" y="1785926"/>
            <a:ext cx="2786082" cy="1071570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42844" y="5143512"/>
            <a:ext cx="5572164" cy="13849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ru-RU" sz="2800" b="1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развивалось женское и феминистское движения первой волны</a:t>
            </a:r>
            <a:endParaRPr lang="ru-RU" sz="2800" b="1" spc="3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 flipH="1" flipV="1">
            <a:off x="2786844" y="3713958"/>
            <a:ext cx="2571768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8" descr="https://userscontent2.emaze.com/images/806b9b8a-4490-4c44-9b1c-1fb43eeacad6/8bb6e70999bccce3f3fa2c9deb0d80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786322"/>
            <a:ext cx="1857388" cy="1762567"/>
          </a:xfrm>
          <a:prstGeom prst="rect">
            <a:avLst/>
          </a:prstGeom>
          <a:noFill/>
        </p:spPr>
      </p:pic>
      <p:pic>
        <p:nvPicPr>
          <p:cNvPr id="48" name="Picture 8" descr="https://userscontent2.emaze.com/images/806b9b8a-4490-4c44-9b1c-1fb43eeacad6/8bb6e70999bccce3f3fa2c9deb0d80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12" y="1214422"/>
            <a:ext cx="1857388" cy="1762567"/>
          </a:xfrm>
          <a:prstGeom prst="rect">
            <a:avLst/>
          </a:prstGeom>
          <a:noFill/>
        </p:spPr>
      </p:pic>
      <p:pic>
        <p:nvPicPr>
          <p:cNvPr id="49" name="Picture 8" descr="https://userscontent2.emaze.com/images/806b9b8a-4490-4c44-9b1c-1fb43eeacad6/8bb6e70999bccce3f3fa2c9deb0d80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1857388" cy="1762567"/>
          </a:xfrm>
          <a:prstGeom prst="rect">
            <a:avLst/>
          </a:prstGeom>
          <a:noFill/>
        </p:spPr>
      </p:pic>
      <p:pic>
        <p:nvPicPr>
          <p:cNvPr id="50" name="Picture 8" descr="https://userscontent2.emaze.com/images/806b9b8a-4490-4c44-9b1c-1fb43eeacad6/8bb6e70999bccce3f3fa2c9deb0d80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1480982" cy="14053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s8.pikabu.ru/post_img/2016/03/11/11/og_og_145772360624878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285860"/>
            <a:ext cx="2803829" cy="1467338"/>
          </a:xfrm>
          <a:prstGeom prst="round2DiagRect">
            <a:avLst>
              <a:gd name="adj1" fmla="val 16667"/>
              <a:gd name="adj2" fmla="val 447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571900" cy="2500306"/>
          </a:xfrm>
          <a:ln w="76200">
            <a:solidFill>
              <a:srgbClr val="CC66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                                </a:t>
            </a:r>
            <a:r>
              <a:rPr lang="ru-RU" i="1" u="sng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производстве выборов гласных городских дум, об участковых городских управлениях»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428728" y="3071810"/>
            <a:ext cx="6572296" cy="3429024"/>
          </a:xfrm>
          <a:noFill/>
          <a:ln w="76200">
            <a:solidFill>
              <a:srgbClr val="CC66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15 апреля 1917 года правительство приняло Постановление «О производстве выборов гласных городских дум, об участковых городских управлениях», по которому избирательными правами наделялись лица обоего пола, достигшие 20 лет, без различия национальности и вероисповедания. А в сентябре 1917 года россиянки получили право избирать и быть избранными в высший законодательный орган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страны.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http://clipart.coolclips.com/480/vectors/tf05163/CoolClips_vc00935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6388"/>
            <a:ext cx="1532638" cy="140491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s-region69.com/wp-content/uploads/2018/02/olimpiada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5008" y="1928802"/>
            <a:ext cx="2571982" cy="171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786842" cy="25717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Советы рабочих и солдатских депутатов в условии двоевластия не поддержали требования женщин о предоставлении им избирательных прав, мотивируя это несвоевременностью и неактуальностью. </a:t>
            </a:r>
            <a:endParaRPr lang="ru-RU" sz="2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40" y="3500438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Но советская власть получила в наследство прогрессивное избирательное право в отношении всех групп населения (включавшее в число полноправных граждан не только женщин, но и военнослужащих, и студентов) и присвоила его себе. Даже в солидных зарубежных исследованиях указана дата получения женщинами России избирательных прав как «СССР, 1917 год».</a:t>
            </a:r>
            <a:endParaRPr lang="ru-RU" sz="24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s://1479.cupe.ca/files/2017/01/clip-art-vote-cliparts-co-KnYfBB-clipart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1538" y="1928802"/>
            <a:ext cx="2114525" cy="176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8899076</TotalTime>
  <Words>484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Batang</vt:lpstr>
      <vt:lpstr>Arial</vt:lpstr>
      <vt:lpstr>Calibri</vt:lpstr>
      <vt:lpstr>Times New Roman</vt:lpstr>
      <vt:lpstr>Тема Office</vt:lpstr>
      <vt:lpstr>Тема: Историко-правовые особенности женского избирательного права в  России </vt:lpstr>
      <vt:lpstr>Презентация PowerPoint</vt:lpstr>
      <vt:lpstr>Презентация PowerPoint</vt:lpstr>
      <vt:lpstr>Болевые точки российской истории</vt:lpstr>
      <vt:lpstr>Презентация PowerPoint</vt:lpstr>
      <vt:lpstr>Социальные группы капиталистического общества</vt:lpstr>
      <vt:lpstr>Постановление                                 «О производстве выборов гласных городских дум, об участковых городских управлениях» </vt:lpstr>
      <vt:lpstr>Презентация PowerPoint</vt:lpstr>
      <vt:lpstr>Презентация PowerPoint</vt:lpstr>
      <vt:lpstr>Презентация PowerPoint</vt:lpstr>
      <vt:lpstr>Женское избирательное право</vt:lpstr>
      <vt:lpstr>Презентация PowerPoint</vt:lpstr>
      <vt:lpstr>Достигнуто ли равноправие?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USER</cp:lastModifiedBy>
  <cp:revision>67</cp:revision>
  <dcterms:created xsi:type="dcterms:W3CDTF">2018-12-01T18:06:09Z</dcterms:created>
  <dcterms:modified xsi:type="dcterms:W3CDTF">2018-12-04T06:04:47Z</dcterms:modified>
</cp:coreProperties>
</file>