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04.12.2018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04.12.2018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www.consultant.ru/document/cons_doc_LAW_37119/856d6ff1c0e771f2bf66458bbd312b6fb7639585/" TargetMode="External"/><Relationship Id="rId3" Type="http://schemas.openxmlformats.org/officeDocument/2006/relationships/hyperlink" Target="https://studopedia.org/6-119602.html" TargetMode="External"/><Relationship Id="rId7" Type="http://schemas.openxmlformats.org/officeDocument/2006/relationships/hyperlink" Target="https://www.kommersant.ru/doc/3576741"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sovets.net/15437-vybory-prezidenta-rossii-2018-goda.html" TargetMode="External"/><Relationship Id="rId5" Type="http://schemas.openxmlformats.org/officeDocument/2006/relationships/hyperlink" Target="http://info-4all.ru/dosug-i-razvlecheniya/obshestvo-i-politika/pri-kakoj-yavke-izbiratelej-vibori-schitayutsya-nesostoyavshimisya/" TargetMode="External"/><Relationship Id="rId10" Type="http://schemas.openxmlformats.org/officeDocument/2006/relationships/hyperlink" Target="https://echo.msk.ru/blog/mrabuzin/869724-echo/" TargetMode="External"/><Relationship Id="rId4" Type="http://schemas.openxmlformats.org/officeDocument/2006/relationships/hyperlink" Target="http://fb.ru/article/270754/demokraticheskie-vyiboryi-priznaki-usloviya-provedeniya" TargetMode="External"/><Relationship Id="rId9" Type="http://schemas.openxmlformats.org/officeDocument/2006/relationships/hyperlink" Target="http://www.consultant.ru/cons/cgi/online.cgi?req=doc&amp;base=LAW&amp;n=2875&amp;fld=134&amp;dst=100132,0&amp;rnd=0.8626665832395235#0989933195988367"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2018 ПРОЕКТ\Новая папка\maxresdefaul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lstStyle/>
          <a:p>
            <a:r>
              <a:rPr lang="ru-RU" dirty="0" smtClean="0">
                <a:solidFill>
                  <a:sysClr val="windowText" lastClr="000000"/>
                </a:solidFill>
              </a:rPr>
              <a:t>Право избирать и быть избранным</a:t>
            </a:r>
            <a:endParaRPr lang="ru-RU" dirty="0">
              <a:solidFill>
                <a:sysClr val="windowText" lastClr="000000"/>
              </a:solidFill>
            </a:endParaRPr>
          </a:p>
        </p:txBody>
      </p:sp>
      <p:sp>
        <p:nvSpPr>
          <p:cNvPr id="3" name="Подзаголовок 2"/>
          <p:cNvSpPr>
            <a:spLocks noGrp="1"/>
          </p:cNvSpPr>
          <p:nvPr>
            <p:ph type="subTitle" idx="1"/>
          </p:nvPr>
        </p:nvSpPr>
        <p:spPr/>
        <p:txBody>
          <a:bodyPr>
            <a:normAutofit fontScale="92500" lnSpcReduction="20000"/>
          </a:bodyPr>
          <a:lstStyle/>
          <a:p>
            <a:r>
              <a:rPr lang="ru-RU" dirty="0" smtClean="0">
                <a:solidFill>
                  <a:schemeClr val="bg1"/>
                </a:solidFill>
              </a:rPr>
              <a:t>Презентацию подготовила ученица 8 «А» класса МБОУ СОШ №6</a:t>
            </a:r>
          </a:p>
          <a:p>
            <a:r>
              <a:rPr lang="ru-RU" dirty="0" err="1" smtClean="0">
                <a:solidFill>
                  <a:schemeClr val="bg1"/>
                </a:solidFill>
              </a:rPr>
              <a:t>Гапотченко</a:t>
            </a:r>
            <a:r>
              <a:rPr lang="ru-RU" dirty="0" smtClean="0">
                <a:solidFill>
                  <a:schemeClr val="bg1"/>
                </a:solidFill>
              </a:rPr>
              <a:t> </a:t>
            </a:r>
            <a:r>
              <a:rPr lang="ru-RU" dirty="0" smtClean="0">
                <a:solidFill>
                  <a:schemeClr val="bg1"/>
                </a:solidFill>
              </a:rPr>
              <a:t>Анастасия</a:t>
            </a:r>
          </a:p>
          <a:p>
            <a:r>
              <a:rPr lang="ru-RU" dirty="0" err="1">
                <a:solidFill>
                  <a:schemeClr val="bg1"/>
                </a:solidFill>
              </a:rPr>
              <a:t>г</a:t>
            </a:r>
            <a:r>
              <a:rPr lang="ru-RU" dirty="0" err="1" smtClean="0">
                <a:solidFill>
                  <a:schemeClr val="bg1"/>
                </a:solidFill>
              </a:rPr>
              <a:t>.Красный</a:t>
            </a:r>
            <a:r>
              <a:rPr lang="ru-RU" dirty="0" smtClean="0">
                <a:solidFill>
                  <a:schemeClr val="bg1"/>
                </a:solidFill>
              </a:rPr>
              <a:t> Сулин</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2018 ПРОЕКТ\Новая папка\maxresdefault.jpg"/>
          <p:cNvPicPr>
            <a:picLocks noChangeAspect="1" noChangeArrowheads="1"/>
          </p:cNvPicPr>
          <p:nvPr/>
        </p:nvPicPr>
        <p:blipFill>
          <a:blip r:embed="rId2" cstate="print"/>
          <a:srcRect/>
          <a:stretch>
            <a:fillRect/>
          </a:stretch>
        </p:blipFill>
        <p:spPr bwMode="auto">
          <a:xfrm>
            <a:off x="-1" y="0"/>
            <a:ext cx="9168341" cy="6858000"/>
          </a:xfrm>
          <a:prstGeom prst="rect">
            <a:avLst/>
          </a:prstGeom>
          <a:noFill/>
        </p:spPr>
      </p:pic>
      <p:sp>
        <p:nvSpPr>
          <p:cNvPr id="6145" name="Rectangle 1"/>
          <p:cNvSpPr>
            <a:spLocks noChangeArrowheads="1"/>
          </p:cNvSpPr>
          <p:nvPr/>
        </p:nvSpPr>
        <p:spPr bwMode="auto">
          <a:xfrm>
            <a:off x="179512" y="2276872"/>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В заключение можно сказать, что выборы в нашей стране демократичные : всеобщность избирательного права, равенство избирателей, свобода выбора, тайное голосование, наличие альтернативных кандидатов, прямое голосование, равенство возможностей в конкурентной борьбе за голоса избирателей и регулярность, периодичность выборов.</a:t>
            </a:r>
            <a:endParaRPr kumimoji="0" lang="ru-RU"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2018 ПРОЕКТ\Новая папка\maxresdefaul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1" name="Rectangle 1"/>
          <p:cNvSpPr>
            <a:spLocks noChangeArrowheads="1"/>
          </p:cNvSpPr>
          <p:nvPr/>
        </p:nvSpPr>
        <p:spPr bwMode="auto">
          <a:xfrm>
            <a:off x="0" y="620688"/>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Источники :</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3"/>
              </a:rPr>
              <a:t>https://studopedia.org/6-119602.html</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4"/>
              </a:rPr>
              <a:t>http://fb.ru/article/270754/demokraticheskie-vyiboryi-priznaki-usloviya-provedeniya</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5"/>
              </a:rPr>
              <a:t>http://info-4all.ru/dosug-i-razvlecheniya/obshestvo-i-politika/pri-kakoj-yavke-izbiratelej-vibori-schitayutsya-nesostoyavshimisya/</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6"/>
              </a:rPr>
              <a:t>https://sovets.net/15437-vybory-prezidenta-rossii-2018-goda.html</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7"/>
              </a:rPr>
              <a:t>https://www.kommersant.ru/doc/3576741</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8"/>
              </a:rPr>
              <a:t>http://www.consultant.ru/document/cons_doc_LAW_37119/856d6ff1c0e771f2bf66458bbd312b6fb7639585/</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9"/>
              </a:rPr>
              <a:t>http://www.consultant.ru/cons/cgi/online.cgi?req=doc&amp;base=LAW&amp;n=2875&amp;fld=134&amp;dst=100132,0&amp;rnd=0.8626665832395235#0989933195988367</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hlinkClick r:id="rId10"/>
              </a:rPr>
              <a:t>https://echo.msk.ru/blog/mrabuzin/869724-echo/</a:t>
            </a:r>
            <a:endParaRPr kumimoji="0" lang="ru-RU" sz="24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2018 ПРОЕКТ\Новая папка\maxresdefault.jpg"/>
          <p:cNvPicPr>
            <a:picLocks noChangeAspect="1" noChangeArrowheads="1"/>
          </p:cNvPicPr>
          <p:nvPr/>
        </p:nvPicPr>
        <p:blipFill>
          <a:blip r:embed="rId2" cstate="print"/>
          <a:srcRect/>
          <a:stretch>
            <a:fillRect/>
          </a:stretch>
        </p:blipFill>
        <p:spPr bwMode="auto">
          <a:xfrm>
            <a:off x="-1" y="0"/>
            <a:ext cx="9168341"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2018 ПРОЕКТ\Новая папка\maxresdefault.jpg"/>
          <p:cNvPicPr>
            <a:picLocks noChangeAspect="1" noChangeArrowheads="1"/>
          </p:cNvPicPr>
          <p:nvPr/>
        </p:nvPicPr>
        <p:blipFill>
          <a:blip r:embed="rId2" cstate="print"/>
          <a:srcRect/>
          <a:stretch>
            <a:fillRect/>
          </a:stretch>
        </p:blipFill>
        <p:spPr bwMode="auto">
          <a:xfrm>
            <a:off x="0" y="0"/>
            <a:ext cx="9168341"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2018 ПРОЕКТ\Новая папка\maxresdefault.jpg"/>
          <p:cNvPicPr>
            <a:picLocks noChangeAspect="1" noChangeArrowheads="1"/>
          </p:cNvPicPr>
          <p:nvPr/>
        </p:nvPicPr>
        <p:blipFill>
          <a:blip r:embed="rId2" cstate="print"/>
          <a:srcRect/>
          <a:stretch>
            <a:fillRect/>
          </a:stretch>
        </p:blipFill>
        <p:spPr bwMode="auto">
          <a:xfrm>
            <a:off x="-36512" y="0"/>
            <a:ext cx="9180512"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2018 ПРОЕКТ\Новая папка\maxresdefaul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4337" name="Rectangle 1"/>
          <p:cNvSpPr>
            <a:spLocks noChangeArrowheads="1"/>
          </p:cNvSpPr>
          <p:nvPr/>
        </p:nvSpPr>
        <p:spPr bwMode="auto">
          <a:xfrm>
            <a:off x="179512" y="404664"/>
            <a:ext cx="860444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Выборы</a:t>
            </a:r>
            <a:r>
              <a:rPr kumimoji="0" lang="ru-RU" sz="2400" b="1"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t>
            </a:r>
            <a:r>
              <a:rPr kumimoji="0" lang="ru-RU"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президента Российской Федерации продолжаются и по сей день с 1991 года. </a:t>
            </a:r>
            <a:endParaRPr kumimoji="0" lang="ru-RU"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Согласно статьи 81 Конституции РФ </a:t>
            </a:r>
            <a:endParaRPr kumimoji="0" lang="ru-RU"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1. Президент Российской Федерации избирается сроком на шесть лет гражданами Российской Федерации на основе всеобщего равного и прямого избирательного права при тайном голосовании.</a:t>
            </a:r>
            <a:endParaRPr kumimoji="0" lang="ru-RU"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2. Президентом Российской Федерации может быть избран гражданин Российской Федерации не моложе 35 лет, постоянно проживающий в Российской Федерации не менее 10 лет.</a:t>
            </a:r>
            <a:endParaRPr kumimoji="0" lang="ru-RU"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3. Одно и то же лицо не может занимать должность Президента Российской Федерации более двух сроков подряд.</a:t>
            </a:r>
            <a:endParaRPr kumimoji="0" lang="ru-RU" sz="2400" b="1" i="0" u="none" strike="noStrike" cap="none" normalizeH="0" baseline="0" dirty="0" smtClean="0">
              <a:ln>
                <a:noFill/>
              </a:ln>
              <a:solidFill>
                <a:schemeClr val="bg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4. Порядок выборов Президента Российской Федерации определяется федеральным законом.</a:t>
            </a:r>
            <a:endParaRPr kumimoji="0" lang="ru-RU" sz="24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2018 ПРОЕКТ\Новая папка\vybory-v-rossii-i-mire-istoriya-i-interesnye-fakty-1.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13313" name="Rectangle 1"/>
          <p:cNvSpPr>
            <a:spLocks noChangeArrowheads="1"/>
          </p:cNvSpPr>
          <p:nvPr/>
        </p:nvSpPr>
        <p:spPr bwMode="auto">
          <a:xfrm>
            <a:off x="0" y="-63787"/>
            <a:ext cx="524957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solidFill>
                    <a:sysClr val="windowText" lastClr="000000"/>
                  </a:solidFill>
                </a:ln>
                <a:solidFill>
                  <a:schemeClr val="bg1"/>
                </a:solidFill>
                <a:effectLst/>
                <a:latin typeface="Arial" pitchFamily="34" charset="0"/>
                <a:ea typeface="Times New Roman" pitchFamily="18" charset="0"/>
                <a:cs typeface="Arial" pitchFamily="34" charset="0"/>
              </a:rPr>
              <a:t>Выборы в Древней Руси</a:t>
            </a:r>
            <a:endParaRPr kumimoji="0" lang="ru-RU" sz="3200" b="0" i="0" u="none" strike="noStrike" cap="none" normalizeH="0" baseline="0" dirty="0" smtClean="0">
              <a:ln>
                <a:solidFill>
                  <a:sysClr val="windowText" lastClr="000000"/>
                </a:solidFill>
              </a:ln>
              <a:solidFill>
                <a:schemeClr val="bg1"/>
              </a:solidFill>
              <a:effectLst/>
              <a:latin typeface="Arial" pitchFamily="34" charset="0"/>
              <a:cs typeface="Arial" pitchFamily="34" charset="0"/>
            </a:endParaRPr>
          </a:p>
        </p:txBody>
      </p:sp>
      <p:sp>
        <p:nvSpPr>
          <p:cNvPr id="13315" name="Rectangle 3"/>
          <p:cNvSpPr>
            <a:spLocks noChangeArrowheads="1"/>
          </p:cNvSpPr>
          <p:nvPr/>
        </p:nvSpPr>
        <p:spPr bwMode="auto">
          <a:xfrm>
            <a:off x="0" y="1841242"/>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История выборов берет свое начало в IX веке: в Великом Новгороде было принято выбирать, кого призвать княжить, и в этом процессе участвовало все взрослое население города и княжества.</a:t>
            </a:r>
            <a:endParaRPr kumimoji="0" lang="ru-RU" sz="2000" b="0" i="0" u="none" strike="noStrike" cap="none" normalizeH="0" baseline="0" dirty="0" smtClean="0">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В период Московского царства возникла Боярская дума </a:t>
            </a:r>
            <a:r>
              <a:rPr kumimoji="0" lang="ru-RU" sz="2000" b="0" i="0" u="none" strike="noStrike" cap="none" normalizeH="0" baseline="0" dirty="0" smtClean="0">
                <a:solidFill>
                  <a:schemeClr val="bg1"/>
                </a:solidFill>
                <a:effectLst/>
                <a:latin typeface="Calibri"/>
                <a:ea typeface="Times New Roman" pitchFamily="18" charset="0"/>
                <a:cs typeface="Arial" pitchFamily="34" charset="0"/>
              </a:rPr>
              <a:t>—</a:t>
            </a: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 и в нее тоже выбирали членов, сам процесс голосования проходил иногда по упрощенной схеме, царь имел право рекомендовать тех или иных кандидатов </a:t>
            </a:r>
            <a:r>
              <a:rPr kumimoji="0" lang="ru-RU" sz="2000" b="0" i="0" u="none" strike="noStrike" cap="none" normalizeH="0" baseline="0" dirty="0" smtClean="0">
                <a:solidFill>
                  <a:schemeClr val="bg1"/>
                </a:solidFill>
                <a:effectLst/>
                <a:latin typeface="Calibri"/>
                <a:ea typeface="Times New Roman" pitchFamily="18" charset="0"/>
                <a:cs typeface="Arial" pitchFamily="34" charset="0"/>
              </a:rPr>
              <a:t>—</a:t>
            </a: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 позже она превратилась в Земский собор. В его состав входили представители всех сословий </a:t>
            </a:r>
            <a:r>
              <a:rPr kumimoji="0" lang="ru-RU" sz="2000" b="0" i="0" u="none" strike="noStrike" cap="none" normalizeH="0" baseline="0" dirty="0" smtClean="0">
                <a:solidFill>
                  <a:schemeClr val="bg1"/>
                </a:solidFill>
                <a:effectLst/>
                <a:latin typeface="Calibri"/>
                <a:ea typeface="Times New Roman" pitchFamily="18" charset="0"/>
                <a:cs typeface="Arial" pitchFamily="34" charset="0"/>
              </a:rPr>
              <a:t>—</a:t>
            </a: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 бояре, дворяне, гости, старосты гостиных сотен, сотники черных сотен, казаки и вольные крестьяне </a:t>
            </a:r>
            <a:r>
              <a:rPr kumimoji="0" lang="ru-RU" sz="2000" b="0" i="0" u="none" strike="noStrike" cap="none" normalizeH="0" baseline="0" dirty="0" smtClean="0">
                <a:solidFill>
                  <a:schemeClr val="bg1"/>
                </a:solidFill>
                <a:effectLst/>
                <a:latin typeface="Calibri"/>
                <a:ea typeface="Times New Roman" pitchFamily="18" charset="0"/>
                <a:cs typeface="Arial" pitchFamily="34" charset="0"/>
              </a:rPr>
              <a:t>—</a:t>
            </a: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 уездные люди.</a:t>
            </a:r>
            <a:endParaRPr kumimoji="0" lang="ru-RU" sz="2000" b="0" i="0" u="none" strike="noStrike" cap="none" normalizeH="0" baseline="0" dirty="0" smtClean="0">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По большей части все они тоже были выбраны, хотя иногда являлись на заседания </a:t>
            </a:r>
            <a:r>
              <a:rPr kumimoji="0" lang="ru-RU" sz="2000" b="0" i="0" u="none" strike="noStrike" cap="none" normalizeH="0" baseline="0" dirty="0" smtClean="0">
                <a:solidFill>
                  <a:schemeClr val="bg1"/>
                </a:solidFill>
                <a:effectLst/>
                <a:latin typeface="Calibri"/>
                <a:ea typeface="Times New Roman" pitchFamily="18" charset="0"/>
                <a:cs typeface="Arial" pitchFamily="34" charset="0"/>
              </a:rPr>
              <a:t>“</a:t>
            </a: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по должности</a:t>
            </a:r>
            <a:r>
              <a:rPr kumimoji="0" lang="ru-RU" sz="2000" b="0" i="0" u="none" strike="noStrike" cap="none" normalizeH="0" baseline="0" dirty="0" smtClean="0">
                <a:solidFill>
                  <a:schemeClr val="bg1"/>
                </a:solidFill>
                <a:effectLst/>
                <a:latin typeface="Calibri"/>
                <a:ea typeface="Times New Roman" pitchFamily="18" charset="0"/>
                <a:cs typeface="Arial" pitchFamily="34" charset="0"/>
              </a:rPr>
              <a:t>”</a:t>
            </a: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 Собор принимал важные решения по вопросам войны или мира, присоединению новых земель к уже имевшимся, необходимости сборов финансовых средств. Соборы 1598 и 1613 гг., например, избирали даже царей </a:t>
            </a:r>
            <a:r>
              <a:rPr kumimoji="0" lang="ru-RU" sz="2000" b="0" i="0" u="none" strike="noStrike" cap="none" normalizeH="0" baseline="0" dirty="0" smtClean="0">
                <a:solidFill>
                  <a:schemeClr val="bg1"/>
                </a:solidFill>
                <a:effectLst/>
                <a:latin typeface="Calibri"/>
                <a:ea typeface="Times New Roman" pitchFamily="18" charset="0"/>
                <a:cs typeface="Arial" pitchFamily="34" charset="0"/>
              </a:rPr>
              <a:t>—</a:t>
            </a: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 Бориса Годунова и Михаила Романова, родоначальника императорской династии в России.</a:t>
            </a:r>
            <a:endParaRPr kumimoji="0" lang="ru-RU" sz="2000" b="0" i="0" u="none" strike="noStrike" cap="none" normalizeH="0" baseline="0" dirty="0" smtClean="0">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D:\2018 ПРОЕКТ\Новая папка\37245.jpeg"/>
          <p:cNvPicPr>
            <a:picLocks noChangeAspect="1" noChangeArrowheads="1"/>
          </p:cNvPicPr>
          <p:nvPr/>
        </p:nvPicPr>
        <p:blipFill>
          <a:blip r:embed="rId2" cstate="print"/>
          <a:srcRect/>
          <a:stretch>
            <a:fillRect/>
          </a:stretch>
        </p:blipFill>
        <p:spPr bwMode="auto">
          <a:xfrm>
            <a:off x="0" y="0"/>
            <a:ext cx="9163808" cy="6858000"/>
          </a:xfrm>
          <a:prstGeom prst="rect">
            <a:avLst/>
          </a:prstGeom>
          <a:noFill/>
        </p:spPr>
      </p:pic>
      <p:sp>
        <p:nvSpPr>
          <p:cNvPr id="12290" name="Rectangle 2"/>
          <p:cNvSpPr>
            <a:spLocks noChangeArrowheads="1"/>
          </p:cNvSpPr>
          <p:nvPr/>
        </p:nvSpPr>
        <p:spPr bwMode="auto">
          <a:xfrm>
            <a:off x="0" y="32810"/>
            <a:ext cx="88924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Выборы в наше время. Кто может принимать участие в выборах президента РФ</a:t>
            </a:r>
            <a:r>
              <a:rPr lang="ru-RU" dirty="0" smtClean="0">
                <a:latin typeface="Calibri" pitchFamily="34"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1" name="Rectangle 3"/>
          <p:cNvSpPr>
            <a:spLocks noChangeArrowheads="1"/>
          </p:cNvSpPr>
          <p:nvPr/>
        </p:nvSpPr>
        <p:spPr bwMode="auto">
          <a:xfrm>
            <a:off x="0" y="980728"/>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solidFill>
                    <a:schemeClr val="bg1"/>
                  </a:solidFill>
                </a:ln>
                <a:solidFill>
                  <a:schemeClr val="bg1"/>
                </a:solidFill>
                <a:effectLst/>
                <a:latin typeface="Calibri" pitchFamily="34" charset="0"/>
                <a:ea typeface="Calibri" pitchFamily="34" charset="0"/>
                <a:cs typeface="Times New Roman" pitchFamily="18" charset="0"/>
              </a:rPr>
              <a:t>На данный момент в наше стане существует </a:t>
            </a:r>
            <a:r>
              <a:rPr kumimoji="0" lang="ru-RU" sz="2400" b="0" i="0" u="none" strike="noStrike" cap="none" normalizeH="0" baseline="0" dirty="0" smtClean="0">
                <a:ln>
                  <a:solidFill>
                    <a:schemeClr val="bg1"/>
                  </a:solidFill>
                </a:ln>
                <a:solidFill>
                  <a:schemeClr val="bg1"/>
                </a:solidFill>
                <a:effectLst/>
                <a:latin typeface="Arial" pitchFamily="34" charset="0"/>
                <a:ea typeface="Calibri" pitchFamily="34" charset="0"/>
                <a:cs typeface="Arial" pitchFamily="34" charset="0"/>
              </a:rPr>
              <a:t>46 тысяч городских участков, 48 тысяч сельских участков,</a:t>
            </a:r>
            <a:r>
              <a:rPr kumimoji="0" lang="ru-RU" sz="2400" b="0" i="0" u="none" strike="noStrike" cap="none" normalizeH="0" baseline="0" dirty="0" smtClean="0">
                <a:ln>
                  <a:solidFill>
                    <a:schemeClr val="bg1"/>
                  </a:solidFill>
                </a:ln>
                <a:solidFill>
                  <a:schemeClr val="bg1"/>
                </a:solidFill>
                <a:effectLst/>
                <a:latin typeface="Calibri" pitchFamily="34" charset="0"/>
                <a:ea typeface="Calibri" pitchFamily="34" charset="0"/>
                <a:cs typeface="Times New Roman" pitchFamily="18" charset="0"/>
              </a:rPr>
              <a:t> 2,3 тысячи временных  участков, 401 избирательный участок за рубежом, 42 – на ж/</a:t>
            </a:r>
            <a:r>
              <a:rPr kumimoji="0" lang="ru-RU" sz="2400" b="0" i="0" u="none" strike="noStrike" cap="none" normalizeH="0" baseline="0" dirty="0" err="1" smtClean="0">
                <a:ln>
                  <a:solidFill>
                    <a:schemeClr val="bg1"/>
                  </a:solidFill>
                </a:ln>
                <a:solidFill>
                  <a:schemeClr val="bg1"/>
                </a:solidFill>
                <a:effectLst/>
                <a:latin typeface="Calibri" pitchFamily="34" charset="0"/>
                <a:ea typeface="Calibri" pitchFamily="34" charset="0"/>
                <a:cs typeface="Times New Roman" pitchFamily="18" charset="0"/>
              </a:rPr>
              <a:t>д</a:t>
            </a:r>
            <a:r>
              <a:rPr kumimoji="0" lang="ru-RU" sz="2400" b="0" i="0" u="none" strike="noStrike" cap="none" normalizeH="0" baseline="0" dirty="0" smtClean="0">
                <a:ln>
                  <a:solidFill>
                    <a:schemeClr val="bg1"/>
                  </a:solidFill>
                </a:ln>
                <a:solidFill>
                  <a:schemeClr val="bg1"/>
                </a:solidFill>
                <a:effectLst/>
                <a:latin typeface="Calibri" pitchFamily="34" charset="0"/>
                <a:ea typeface="Calibri" pitchFamily="34" charset="0"/>
                <a:cs typeface="Times New Roman" pitchFamily="18" charset="0"/>
              </a:rPr>
              <a:t> вокзалах, 30 – в аэропортах. А общая численность избирателей составляет 107 </a:t>
            </a:r>
            <a:r>
              <a:rPr kumimoji="0" lang="ru-RU" sz="2400" b="0" i="0" u="none" strike="noStrike" cap="none" normalizeH="0" baseline="0" dirty="0" err="1" smtClean="0">
                <a:ln>
                  <a:solidFill>
                    <a:schemeClr val="bg1"/>
                  </a:solidFill>
                </a:ln>
                <a:solidFill>
                  <a:schemeClr val="bg1"/>
                </a:solidFill>
                <a:effectLst/>
                <a:latin typeface="Calibri" pitchFamily="34" charset="0"/>
                <a:ea typeface="Calibri" pitchFamily="34" charset="0"/>
                <a:cs typeface="Times New Roman" pitchFamily="18" charset="0"/>
              </a:rPr>
              <a:t>млн</a:t>
            </a:r>
            <a:r>
              <a:rPr kumimoji="0" lang="ru-RU" sz="2400" b="0" i="0" u="none" strike="noStrike" cap="none" normalizeH="0" baseline="0" dirty="0" smtClean="0">
                <a:ln>
                  <a:solidFill>
                    <a:schemeClr val="bg1"/>
                  </a:solidFill>
                </a:ln>
                <a:solidFill>
                  <a:schemeClr val="bg1"/>
                </a:solidFill>
                <a:effectLst/>
                <a:latin typeface="Calibri" pitchFamily="34" charset="0"/>
                <a:ea typeface="Calibri" pitchFamily="34" charset="0"/>
                <a:cs typeface="Times New Roman" pitchFamily="18" charset="0"/>
              </a:rPr>
              <a:t> 230 тысяч человек.</a:t>
            </a:r>
            <a:endParaRPr kumimoji="0" lang="ru-RU" sz="2400" b="0" i="0" u="none" strike="noStrike" cap="none" normalizeH="0" baseline="0" dirty="0" smtClean="0">
              <a:ln>
                <a:solidFill>
                  <a:schemeClr val="bg1"/>
                </a:solid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solidFill>
                    <a:schemeClr val="bg1"/>
                  </a:solidFill>
                </a:ln>
                <a:solidFill>
                  <a:schemeClr val="bg1"/>
                </a:solidFill>
                <a:effectLst/>
                <a:latin typeface="Times New Roman" pitchFamily="18" charset="0"/>
                <a:ea typeface="Calibri" pitchFamily="34" charset="0"/>
                <a:cs typeface="Times New Roman" pitchFamily="18" charset="0"/>
              </a:rPr>
              <a:t>Принять участие в голосовании можно любому гражданину РФ, достигшему 18 лет, на избирательном участке по месту жительства. Выбор президента РФ проходит посредством тайного голосования </a:t>
            </a:r>
            <a:r>
              <a:rPr kumimoji="0" lang="ru-RU" sz="2400" b="0" i="0" u="none" strike="noStrike" cap="none" normalizeH="0" baseline="0" dirty="0" smtClean="0">
                <a:ln>
                  <a:solidFill>
                    <a:schemeClr val="bg1"/>
                  </a:solidFill>
                </a:ln>
                <a:solidFill>
                  <a:schemeClr val="bg1"/>
                </a:solidFill>
                <a:effectLst/>
                <a:latin typeface="Calibri"/>
                <a:ea typeface="Calibri" pitchFamily="34" charset="0"/>
                <a:cs typeface="Times New Roman" pitchFamily="18" charset="0"/>
              </a:rPr>
              <a:t>–</a:t>
            </a:r>
            <a:r>
              <a:rPr kumimoji="0" lang="ru-RU" sz="2400" b="0" i="0" u="none" strike="noStrike" cap="none" normalizeH="0" baseline="0" dirty="0" smtClean="0">
                <a:ln>
                  <a:solidFill>
                    <a:schemeClr val="bg1"/>
                  </a:solidFill>
                </a:ln>
                <a:solidFill>
                  <a:schemeClr val="bg1"/>
                </a:solidFill>
                <a:effectLst/>
                <a:latin typeface="Times New Roman" pitchFamily="18" charset="0"/>
                <a:ea typeface="Calibri" pitchFamily="34" charset="0"/>
                <a:cs typeface="Times New Roman" pitchFamily="18" charset="0"/>
              </a:rPr>
              <a:t> избиратель заполняет бюллетень в закрытой кабинке. При себе гражданин обязан иметь паспорт, подтверждающий его совершеннолетие. Проголосовать могут как мужчины так и женщины ( с 1917 года).</a:t>
            </a:r>
            <a:endParaRPr kumimoji="0" lang="ru-RU" sz="2400" b="0" i="0" u="none" strike="noStrike" cap="none" normalizeH="0" baseline="0" dirty="0" smtClean="0">
              <a:ln>
                <a:solidFill>
                  <a:schemeClr val="bg1"/>
                </a:solid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D:\2018 ПРОЕКТ\Новая папка\Guantanamo-Bay-Prison-clos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6" name="Rectangle 2"/>
          <p:cNvSpPr>
            <a:spLocks noChangeArrowheads="1"/>
          </p:cNvSpPr>
          <p:nvPr/>
        </p:nvSpPr>
        <p:spPr bwMode="auto">
          <a:xfrm>
            <a:off x="0" y="-33010"/>
            <a:ext cx="834555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solidFill>
                    <a:schemeClr val="bg1"/>
                  </a:solidFill>
                </a:ln>
                <a:solidFill>
                  <a:schemeClr val="bg1"/>
                </a:solidFill>
                <a:effectLst/>
                <a:latin typeface="Times New Roman" pitchFamily="18" charset="0"/>
                <a:ea typeface="Calibri" pitchFamily="34" charset="0"/>
                <a:cs typeface="Times New Roman" pitchFamily="18" charset="0"/>
              </a:rPr>
              <a:t>Существуют ли ограничения в избирательном праве?</a:t>
            </a:r>
            <a:endParaRPr kumimoji="0" lang="ru-RU" sz="2800" b="0" i="0" u="none" strike="noStrike" cap="none" normalizeH="0" baseline="0" dirty="0" smtClean="0">
              <a:ln>
                <a:solidFill>
                  <a:schemeClr val="bg1"/>
                </a:solidFill>
              </a:ln>
              <a:solidFill>
                <a:schemeClr val="bg1"/>
              </a:solidFill>
              <a:effectLst/>
              <a:latin typeface="Arial" pitchFamily="34" charset="0"/>
              <a:cs typeface="Arial" pitchFamily="34" charset="0"/>
            </a:endParaRPr>
          </a:p>
        </p:txBody>
      </p:sp>
      <p:sp>
        <p:nvSpPr>
          <p:cNvPr id="11267" name="Rectangle 3"/>
          <p:cNvSpPr>
            <a:spLocks noChangeArrowheads="1"/>
          </p:cNvSpPr>
          <p:nvPr/>
        </p:nvSpPr>
        <p:spPr bwMode="auto">
          <a:xfrm>
            <a:off x="0" y="1196752"/>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solidFill>
                    <a:schemeClr val="bg1"/>
                  </a:solidFill>
                </a:ln>
                <a:solidFill>
                  <a:schemeClr val="bg1"/>
                </a:solidFill>
                <a:effectLst/>
                <a:latin typeface="Arial" pitchFamily="34" charset="0"/>
                <a:ea typeface="Calibri" pitchFamily="34" charset="0"/>
                <a:cs typeface="Arial" pitchFamily="34" charset="0"/>
              </a:rPr>
              <a:t>Статья 4. </a:t>
            </a:r>
            <a:r>
              <a:rPr kumimoji="0" lang="ru-RU" sz="3600" b="0" i="0" u="none" strike="noStrike" cap="none" normalizeH="0" baseline="0" dirty="0" smtClean="0">
                <a:ln>
                  <a:solidFill>
                    <a:schemeClr val="bg1"/>
                  </a:solidFill>
                </a:ln>
                <a:solidFill>
                  <a:schemeClr val="bg1"/>
                </a:solidFill>
                <a:effectLst/>
                <a:latin typeface="Arial" pitchFamily="34" charset="0"/>
                <a:ea typeface="Calibri" pitchFamily="34" charset="0"/>
                <a:cs typeface="Arial" pitchFamily="34" charset="0"/>
              </a:rPr>
              <a:t>3. Не имеют права избирать, быть избранными, осуществлять другие избирательные действия, участвовать в референдуме граждане, признанные судом недееспособными или содержащиеся в местах лишения свободы по приговору суда.</a:t>
            </a:r>
            <a:endParaRPr kumimoji="0" lang="ru-RU" sz="3600" b="0" i="0" u="none" strike="noStrike" cap="none" normalizeH="0" baseline="0" dirty="0" smtClean="0">
              <a:ln>
                <a:solidFill>
                  <a:schemeClr val="bg1"/>
                </a:solidFill>
              </a:ln>
              <a:solidFill>
                <a:schemeClr val="bg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2018 ПРОЕКТ\Новая папка\uk-prevu_5bacdae3db87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43" name="Rectangle 3"/>
          <p:cNvSpPr>
            <a:spLocks noChangeArrowheads="1"/>
          </p:cNvSpPr>
          <p:nvPr/>
        </p:nvSpPr>
        <p:spPr bwMode="auto">
          <a:xfrm>
            <a:off x="0" y="764704"/>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ea typeface="Calibri" pitchFamily="34" charset="0"/>
                <a:cs typeface="Arial" pitchFamily="34" charset="0"/>
              </a:rPr>
              <a:t>Мы знаем, что выдвинуть свою кандидатуру может гражданин РФ, достигший 35 лет, и, проживший в РФ не менее 10 лет. Снова обратимся к конституции РФ.</a:t>
            </a:r>
            <a:endPar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ea typeface="Calibri" pitchFamily="34" charset="0"/>
                <a:cs typeface="Arial" pitchFamily="34" charset="0"/>
              </a:rPr>
              <a:t>Статья 4. Всеобщее избирательное право и право на участие в референдуме</a:t>
            </a:r>
            <a:endPar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ea typeface="Times New Roman" pitchFamily="18" charset="0"/>
                <a:cs typeface="Arial" pitchFamily="34" charset="0"/>
              </a:rPr>
              <a:t>3.1. Не имеют права быть избранными граждане Российской Федерации, имеющие гражданство иностранного государства либо вид на жительство или иной документ, подтверждающий право на постоянное проживание гражданина Российской Федерации на территории иностранного государства. Указанные граждане вправе быть избранными в органы местного самоуправления, если это предусмотрено международным договором Российской Федерации.</a:t>
            </a:r>
            <a:endPar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ea typeface="Times New Roman" pitchFamily="18" charset="0"/>
                <a:cs typeface="Arial" pitchFamily="34" charset="0"/>
              </a:rPr>
              <a:t>3.2. Не имеют права быть избранными граждане Российской Федерации:</a:t>
            </a:r>
            <a:endPar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ea typeface="Times New Roman" pitchFamily="18" charset="0"/>
                <a:cs typeface="Arial" pitchFamily="34" charset="0"/>
              </a:rPr>
              <a:t>а) осужденные к лишению свободы за совершение тяжких и (или) особо тяжких преступлений и имеющие на день голосования на выборах неснятую и непогашенную судимость за указанные преступления;</a:t>
            </a:r>
            <a:endParaRPr kumimoji="0" lang="ru-RU" sz="2000" b="0" i="0" u="none" strike="noStrike" cap="none" normalizeH="0" baseline="0" dirty="0" smtClean="0">
              <a:ln>
                <a:solidFill>
                  <a:schemeClr val="bg1"/>
                </a:solidFill>
              </a:ln>
              <a:solidFill>
                <a:schemeClr val="bg1"/>
              </a:solidFill>
              <a:effectLst>
                <a:glow rad="101600">
                  <a:schemeClr val="accent1">
                    <a:satMod val="175000"/>
                    <a:alpha val="4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D:\2018 ПРОЕКТ\Новая папка\326124e2e40478c84b935bf03fd0dd41.jpg"/>
          <p:cNvPicPr>
            <a:picLocks noChangeAspect="1" noChangeArrowheads="1"/>
          </p:cNvPicPr>
          <p:nvPr/>
        </p:nvPicPr>
        <p:blipFill>
          <a:blip r:embed="rId2" cstate="print"/>
          <a:srcRect/>
          <a:stretch>
            <a:fillRect/>
          </a:stretch>
        </p:blipFill>
        <p:spPr bwMode="auto">
          <a:xfrm>
            <a:off x="0" y="0"/>
            <a:ext cx="9201946" cy="6858000"/>
          </a:xfrm>
          <a:prstGeom prst="rect">
            <a:avLst/>
          </a:prstGeom>
          <a:noFill/>
        </p:spPr>
      </p:pic>
      <p:sp>
        <p:nvSpPr>
          <p:cNvPr id="9218" name="Rectangle 2"/>
          <p:cNvSpPr>
            <a:spLocks noChangeArrowheads="1"/>
          </p:cNvSpPr>
          <p:nvPr/>
        </p:nvSpPr>
        <p:spPr bwMode="auto">
          <a:xfrm>
            <a:off x="0" y="2132856"/>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а.1) осужденные к лишению свободы за совершение тяжких преступлений, судимость которых снята или погашена, - до истечения десяти лет со дня снятия или погашения судимости;</a:t>
            </a:r>
            <a:endParaRPr kumimoji="0" lang="ru-RU" sz="2000" b="0" i="0" u="none" strike="noStrike" cap="none" normalizeH="0" baseline="0" dirty="0" smtClean="0">
              <a:solidFill>
                <a:schemeClr val="bg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а.2) осужденные к лишению свободы за совершение особо тяжких преступлений, судимость которых снята или погашена, - до истечения пятнадцати лет со дня снятия или погашения судимости;</a:t>
            </a:r>
            <a:endParaRPr kumimoji="0" lang="ru-RU" sz="2000" b="0" i="0" u="none" strike="noStrike" cap="none" normalizeH="0" baseline="0" dirty="0" smtClean="0">
              <a:solidFill>
                <a:schemeClr val="bg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solidFill>
                  <a:schemeClr val="bg1"/>
                </a:solidFill>
                <a:effectLst/>
                <a:latin typeface="Arial" pitchFamily="34" charset="0"/>
                <a:ea typeface="Times New Roman" pitchFamily="18" charset="0"/>
                <a:cs typeface="Arial" pitchFamily="34" charset="0"/>
              </a:rPr>
              <a:t>Таким образом, граждане, нарушившие закон в тяжкой и (или) особо тяжкой форме, не могут избираться в качестве главы нашего государства</a:t>
            </a:r>
            <a:r>
              <a:rPr kumimoji="0" lang="ru-RU" sz="2000" b="0" i="0" u="none" strike="noStrike" cap="none" normalizeH="0" baseline="0" dirty="0" smtClean="0">
                <a:solidFill>
                  <a:schemeClr val="bg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D:\2018 ПРОЕКТ\Новая папка\1495629079_880564888.jp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
        <p:nvSpPr>
          <p:cNvPr id="8194" name="Rectangle 2"/>
          <p:cNvSpPr>
            <a:spLocks noChangeArrowheads="1"/>
          </p:cNvSpPr>
          <p:nvPr/>
        </p:nvSpPr>
        <p:spPr bwMode="auto">
          <a:xfrm>
            <a:off x="0" y="451742"/>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solidFill>
                    <a:schemeClr val="tx1"/>
                  </a:solidFill>
                </a:ln>
                <a:effectLst>
                  <a:glow rad="228600">
                    <a:schemeClr val="accent1">
                      <a:satMod val="175000"/>
                      <a:alpha val="40000"/>
                    </a:schemeClr>
                  </a:glow>
                </a:effectLst>
                <a:latin typeface="Arial" pitchFamily="34" charset="0"/>
                <a:ea typeface="Times New Roman" pitchFamily="18" charset="0"/>
                <a:cs typeface="Arial" pitchFamily="34" charset="0"/>
              </a:rPr>
              <a:t>Интересно, что выборы считаются состоявшимися или несостоявшимися в зависимости от количества проголосовавших людей.</a:t>
            </a:r>
            <a:endParaRPr kumimoji="0" lang="ru-RU" sz="2800" b="0" i="0" u="none" strike="noStrike" cap="none" normalizeH="0" baseline="0" dirty="0" smtClean="0">
              <a:ln>
                <a:solidFill>
                  <a:schemeClr val="tx1"/>
                </a:solidFill>
              </a:ln>
              <a:effectLst>
                <a:glow rad="228600">
                  <a:schemeClr val="accent1">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solidFill>
                    <a:schemeClr val="tx1"/>
                  </a:solidFill>
                </a:ln>
                <a:effectLst>
                  <a:glow rad="228600">
                    <a:schemeClr val="accent1">
                      <a:satMod val="175000"/>
                      <a:alpha val="40000"/>
                    </a:schemeClr>
                  </a:glow>
                </a:effectLst>
                <a:latin typeface="inherit"/>
                <a:ea typeface="Times New Roman" pitchFamily="18" charset="0"/>
                <a:cs typeface="Arial" pitchFamily="34" charset="0"/>
              </a:rPr>
              <a:t>Раньше до принятия данного закона, были установлены пороги, которые чётко регламентировали процентное соотношение избирателей для того, чтобы выборы были признаны состоявшимися, так:</a:t>
            </a:r>
            <a:endParaRPr kumimoji="0" lang="ru-RU" sz="2800" b="0" i="0" u="none" strike="noStrike" cap="none" normalizeH="0" baseline="0" dirty="0" smtClean="0">
              <a:ln>
                <a:solidFill>
                  <a:schemeClr val="tx1"/>
                </a:solidFill>
              </a:ln>
              <a:effectLst>
                <a:glow rad="228600">
                  <a:schemeClr val="accent1">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solidFill>
                    <a:schemeClr val="tx1"/>
                  </a:solidFill>
                </a:ln>
                <a:effectLst>
                  <a:glow rad="228600">
                    <a:schemeClr val="accent1">
                      <a:satMod val="175000"/>
                      <a:alpha val="40000"/>
                    </a:schemeClr>
                  </a:glow>
                </a:effectLst>
                <a:latin typeface="inherit"/>
                <a:ea typeface="Times New Roman" pitchFamily="18" charset="0"/>
                <a:cs typeface="Arial" pitchFamily="34" charset="0"/>
              </a:rPr>
              <a:t>выборы в Государственную Думу Федерального Собрания РФ - порог равен 25%;</a:t>
            </a:r>
            <a:endParaRPr kumimoji="0" lang="ru-RU" sz="2800" b="0" i="0" u="none" strike="noStrike" cap="none" normalizeH="0" baseline="0" dirty="0" smtClean="0">
              <a:ln>
                <a:solidFill>
                  <a:schemeClr val="tx1"/>
                </a:solidFill>
              </a:ln>
              <a:effectLst>
                <a:glow rad="228600">
                  <a:schemeClr val="accent1">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solidFill>
                    <a:schemeClr val="tx1"/>
                  </a:solidFill>
                </a:ln>
                <a:effectLst>
                  <a:glow rad="228600">
                    <a:schemeClr val="accent1">
                      <a:satMod val="175000"/>
                      <a:alpha val="40000"/>
                    </a:schemeClr>
                  </a:glow>
                </a:effectLst>
                <a:latin typeface="inherit"/>
                <a:ea typeface="Times New Roman" pitchFamily="18" charset="0"/>
                <a:cs typeface="Arial" pitchFamily="34" charset="0"/>
              </a:rPr>
              <a:t>выборы Президента РФ - не менее 50% избирателей;</a:t>
            </a:r>
            <a:endParaRPr kumimoji="0" lang="ru-RU" sz="2800" b="0" i="0" u="none" strike="noStrike" cap="none" normalizeH="0" baseline="0" dirty="0" smtClean="0">
              <a:ln>
                <a:solidFill>
                  <a:schemeClr val="tx1"/>
                </a:solidFill>
              </a:ln>
              <a:effectLst>
                <a:glow rad="228600">
                  <a:schemeClr val="accent1">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solidFill>
                    <a:schemeClr val="tx1"/>
                  </a:solidFill>
                </a:ln>
                <a:effectLst>
                  <a:glow rad="228600">
                    <a:schemeClr val="accent1">
                      <a:satMod val="175000"/>
                      <a:alpha val="40000"/>
                    </a:schemeClr>
                  </a:glow>
                </a:effectLst>
                <a:latin typeface="inherit"/>
                <a:ea typeface="Times New Roman" pitchFamily="18" charset="0"/>
                <a:cs typeface="Arial" pitchFamily="34" charset="0"/>
              </a:rPr>
              <a:t>если выборы региональные, то порог был равен 20%.</a:t>
            </a:r>
            <a:endParaRPr kumimoji="0" lang="ru-RU" sz="2800" b="0" i="0" u="none" strike="noStrike" cap="none" normalizeH="0" baseline="0" dirty="0" smtClean="0">
              <a:ln>
                <a:solidFill>
                  <a:schemeClr val="tx1"/>
                </a:solidFill>
              </a:ln>
              <a:effectLst>
                <a:glow rad="228600">
                  <a:schemeClr val="accent1">
                    <a:satMod val="175000"/>
                    <a:alpha val="4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D:\2018 ПРОЕКТ\Новая папка\original.jpg"/>
          <p:cNvPicPr>
            <a:picLocks noChangeAspect="1" noChangeArrowheads="1"/>
          </p:cNvPicPr>
          <p:nvPr/>
        </p:nvPicPr>
        <p:blipFill>
          <a:blip r:embed="rId2" cstate="print"/>
          <a:srcRect/>
          <a:stretch>
            <a:fillRect/>
          </a:stretch>
        </p:blipFill>
        <p:spPr bwMode="auto">
          <a:xfrm>
            <a:off x="-8878" y="0"/>
            <a:ext cx="9152878" cy="6858000"/>
          </a:xfrm>
          <a:prstGeom prst="rect">
            <a:avLst/>
          </a:prstGeom>
          <a:noFill/>
        </p:spPr>
      </p:pic>
      <p:sp>
        <p:nvSpPr>
          <p:cNvPr id="7170" name="Rectangle 2"/>
          <p:cNvSpPr>
            <a:spLocks noChangeArrowheads="1"/>
          </p:cNvSpPr>
          <p:nvPr/>
        </p:nvSpPr>
        <p:spPr bwMode="auto">
          <a:xfrm>
            <a:off x="0" y="1533465"/>
            <a:ext cx="91440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glow rad="139700">
                    <a:schemeClr val="accent1">
                      <a:satMod val="175000"/>
                      <a:alpha val="40000"/>
                    </a:schemeClr>
                  </a:glow>
                </a:effectLst>
                <a:latin typeface="inherit" charset="0"/>
                <a:ea typeface="Times New Roman" pitchFamily="18" charset="0"/>
                <a:cs typeface="Arial" pitchFamily="34" charset="0"/>
              </a:rPr>
              <a:t>В демократической стране нет понятия минимальной явки, ведь в Европе порой явка составляет менее 15%, а в России все же на выборы ходят активно.</a:t>
            </a:r>
            <a:endParaRPr kumimoji="0" lang="ru-RU" sz="2000" b="0" i="0" u="none" strike="noStrike" cap="none" normalizeH="0" baseline="0" dirty="0" smtClean="0">
              <a:ln>
                <a:noFill/>
              </a:ln>
              <a:solidFill>
                <a:schemeClr val="bg1"/>
              </a:solidFill>
              <a:effectLst>
                <a:glow rad="139700">
                  <a:schemeClr val="accent1">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glow rad="139700">
                    <a:schemeClr val="accent1">
                      <a:satMod val="175000"/>
                      <a:alpha val="40000"/>
                    </a:schemeClr>
                  </a:glow>
                </a:effectLst>
                <a:latin typeface="inherit" charset="0"/>
                <a:ea typeface="Times New Roman" pitchFamily="18" charset="0"/>
                <a:cs typeface="Arial" pitchFamily="34" charset="0"/>
              </a:rPr>
              <a:t>До 2006 года был минимальный порог явки - 20 процентов региональные выборы, 25 в Госдуму, 50 - выборы президента. Но потом эту явку отменили. И теперь неважно, какой процент избирателей проголосует, выборы принимаются при любом раскладе голосов. Споры по этому поводу идут, противники этого говорят о возможной фальсификации искажении данных. Другие продолжают настаивать на независимой явке, то есть добровольного желания избирателей голосовать или нет.</a:t>
            </a:r>
            <a:endParaRPr kumimoji="0" lang="ru-RU" sz="2000" b="0" i="0" u="none" strike="noStrike" cap="none" normalizeH="0" baseline="0" dirty="0" smtClean="0">
              <a:ln>
                <a:noFill/>
              </a:ln>
              <a:solidFill>
                <a:schemeClr val="bg1"/>
              </a:solidFill>
              <a:effectLst>
                <a:glow rad="139700">
                  <a:schemeClr val="accent1">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glow rad="139700">
                    <a:schemeClr val="accent1">
                      <a:satMod val="175000"/>
                      <a:alpha val="40000"/>
                    </a:schemeClr>
                  </a:glow>
                </a:effectLst>
                <a:latin typeface="inherit" charset="0"/>
                <a:ea typeface="Times New Roman" pitchFamily="18" charset="0"/>
                <a:cs typeface="Arial" pitchFamily="34" charset="0"/>
              </a:rPr>
              <a:t>В настоящее время в России порог явки отменён, т.е. выборы будут признаны состоявшимися, если на них придёт даже только один человек.</a:t>
            </a:r>
            <a:endParaRPr kumimoji="0" lang="ru-RU" sz="2000" b="0" i="0" u="none" strike="noStrike" cap="none" normalizeH="0" baseline="0" dirty="0" smtClean="0">
              <a:ln>
                <a:noFill/>
              </a:ln>
              <a:solidFill>
                <a:schemeClr val="bg1"/>
              </a:solidFill>
              <a:effectLst>
                <a:glow rad="139700">
                  <a:schemeClr val="accent1">
                    <a:satMod val="175000"/>
                    <a:alpha val="40000"/>
                  </a:schemeClr>
                </a:glo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bg1"/>
                </a:solidFill>
                <a:effectLst>
                  <a:glow rad="139700">
                    <a:schemeClr val="accent1">
                      <a:satMod val="175000"/>
                      <a:alpha val="40000"/>
                    </a:schemeClr>
                  </a:glow>
                </a:effectLst>
                <a:latin typeface="inherit" charset="0"/>
                <a:ea typeface="Times New Roman" pitchFamily="18" charset="0"/>
                <a:cs typeface="Arial" pitchFamily="34" charset="0"/>
              </a:rPr>
              <a:t>До 2006-го выборы в России считались состоявшимися, если от 50% списка избирателей участвовало в выборах президента, и от 25% общего списка - в думских выборах. Отдельные политики сейчас выступают за то, чтобы порог явки вернуть. Они утверждают, что если проголосовало меньше 50% людей, выборы не отражают интересов всего общества. </a:t>
            </a:r>
            <a:endParaRPr kumimoji="0" lang="ru-RU" sz="2000" b="0" i="0" u="none" strike="noStrike" cap="none" normalizeH="0" baseline="0" dirty="0" smtClean="0">
              <a:ln>
                <a:noFill/>
              </a:ln>
              <a:solidFill>
                <a:schemeClr val="bg1"/>
              </a:solidFill>
              <a:effectLst>
                <a:glow rad="139700">
                  <a:schemeClr val="accent1">
                    <a:satMod val="175000"/>
                    <a:alpha val="4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926</Words>
  <Application>Microsoft Office PowerPoint</Application>
  <PresentationFormat>Экран (4:3)</PresentationFormat>
  <Paragraphs>46</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inherit</vt:lpstr>
      <vt:lpstr>Times New Roman</vt:lpstr>
      <vt:lpstr>Тема Office</vt:lpstr>
      <vt:lpstr>Право избирать и быть избранным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 избирать и быть избранным</dc:title>
  <dc:creator>Admin</dc:creator>
  <cp:lastModifiedBy>USER</cp:lastModifiedBy>
  <cp:revision>11</cp:revision>
  <dcterms:created xsi:type="dcterms:W3CDTF">2018-12-02T12:47:19Z</dcterms:created>
  <dcterms:modified xsi:type="dcterms:W3CDTF">2018-12-04T06:37:01Z</dcterms:modified>
</cp:coreProperties>
</file>