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107"/>
    <a:srgbClr val="A50021"/>
    <a:srgbClr val="EBF1DE"/>
    <a:srgbClr val="E60000"/>
    <a:srgbClr val="FF19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039" autoAdjust="0"/>
  </p:normalViewPr>
  <p:slideViewPr>
    <p:cSldViewPr>
      <p:cViewPr varScale="1">
        <p:scale>
          <a:sx n="69" d="100"/>
          <a:sy n="69" d="100"/>
        </p:scale>
        <p:origin x="-53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4F67C-E85C-4A02-8B0F-4C312009B949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D752B-F0C7-4DE7-B4E1-8F67DAA1F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38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77-6EBD-4AE5-A5D0-14F3FE5D630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7453-4675-451C-B83D-767442ACC2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77-6EBD-4AE5-A5D0-14F3FE5D630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7453-4675-451C-B83D-767442ACC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77-6EBD-4AE5-A5D0-14F3FE5D630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7453-4675-451C-B83D-767442ACC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77-6EBD-4AE5-A5D0-14F3FE5D630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7453-4675-451C-B83D-767442ACC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77-6EBD-4AE5-A5D0-14F3FE5D630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427453-4675-451C-B83D-767442ACC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77-6EBD-4AE5-A5D0-14F3FE5D630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7453-4675-451C-B83D-767442ACC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77-6EBD-4AE5-A5D0-14F3FE5D630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7453-4675-451C-B83D-767442ACC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77-6EBD-4AE5-A5D0-14F3FE5D630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7453-4675-451C-B83D-767442ACC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77-6EBD-4AE5-A5D0-14F3FE5D630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7453-4675-451C-B83D-767442ACC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77-6EBD-4AE5-A5D0-14F3FE5D630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7453-4675-451C-B83D-767442ACC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77-6EBD-4AE5-A5D0-14F3FE5D630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7453-4675-451C-B83D-767442ACC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05E577-6EBD-4AE5-A5D0-14F3FE5D630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427453-4675-451C-B83D-767442ACC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г\загрузки\Конститу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1919">
                  <a:shade val="30000"/>
                  <a:satMod val="115000"/>
                </a:srgbClr>
              </a:gs>
              <a:gs pos="50000">
                <a:srgbClr val="FF1919">
                  <a:shade val="67500"/>
                  <a:satMod val="115000"/>
                </a:srgbClr>
              </a:gs>
              <a:gs pos="100000">
                <a:srgbClr val="FF191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 rot="20491285">
            <a:off x="3312812" y="1524122"/>
            <a:ext cx="4877945" cy="4117425"/>
          </a:xfrm>
          <a:noFill/>
          <a:effectLst>
            <a:outerShdw blurRad="1270000" dist="50800" dir="5400000" sx="87000" sy="87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r>
              <a:rPr lang="ru-RU" sz="6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25 лет</a:t>
            </a:r>
            <a:r>
              <a:rPr lang="ru-RU" sz="60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60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4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40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32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История и </a:t>
            </a:r>
            <a:r>
              <a:rPr lang="ru-RU" sz="32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п</a:t>
            </a:r>
            <a:r>
              <a:rPr lang="ru-RU" sz="32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ерспективы </a:t>
            </a:r>
            <a:endParaRPr lang="ru-RU" sz="32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0" y="5357826"/>
            <a:ext cx="2143108" cy="1500174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Алексеев Грант Иванович</a:t>
            </a:r>
          </a:p>
          <a:p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Красный Сулин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МБОУ ООШ №11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класс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392905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 1994 года </a:t>
            </a:r>
            <a:r>
              <a:rPr lang="ru-RU" sz="2800" b="1" dirty="0" smtClean="0">
                <a:solidFill>
                  <a:schemeClr val="bg1"/>
                </a:solidFill>
              </a:rPr>
              <a:t>День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Конституции</a:t>
            </a:r>
            <a:r>
              <a:rPr lang="ru-RU" sz="2800" dirty="0" smtClean="0">
                <a:solidFill>
                  <a:schemeClr val="bg1"/>
                </a:solidFill>
              </a:rPr>
              <a:t> Российской Федерации отмечают 12 декабря.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Именно в этот </a:t>
            </a:r>
            <a:r>
              <a:rPr lang="ru-RU" sz="2800" b="1" dirty="0" smtClean="0">
                <a:solidFill>
                  <a:schemeClr val="bg1"/>
                </a:solidFill>
              </a:rPr>
              <a:t>день</a:t>
            </a:r>
            <a:r>
              <a:rPr lang="ru-RU" sz="2800" dirty="0" smtClean="0">
                <a:solidFill>
                  <a:schemeClr val="bg1"/>
                </a:solidFill>
              </a:rPr>
              <a:t> в 1993 году всенародным голосованием и был принят этот главный документ государства. Через год тогдашний президент РФ Борис Ельцин </a:t>
            </a:r>
            <a:r>
              <a:rPr lang="ru-RU" sz="2800" b="1" dirty="0" smtClean="0">
                <a:solidFill>
                  <a:schemeClr val="bg1"/>
                </a:solidFill>
              </a:rPr>
              <a:t>объявил</a:t>
            </a:r>
            <a:r>
              <a:rPr lang="ru-RU" sz="2800" dirty="0" smtClean="0">
                <a:solidFill>
                  <a:schemeClr val="bg1"/>
                </a:solidFill>
              </a:rPr>
              <a:t> этот </a:t>
            </a:r>
            <a:r>
              <a:rPr lang="ru-RU" sz="2800" b="1" dirty="0" smtClean="0">
                <a:solidFill>
                  <a:schemeClr val="bg1"/>
                </a:solidFill>
              </a:rPr>
              <a:t>день</a:t>
            </a:r>
            <a:r>
              <a:rPr lang="ru-RU" sz="2800" dirty="0" smtClean="0">
                <a:solidFill>
                  <a:schemeClr val="bg1"/>
                </a:solidFill>
              </a:rPr>
              <a:t> государственным праздником.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Олег\загрузки\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0"/>
            <a:ext cx="54292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96853">
            <a:off x="2621341" y="449671"/>
            <a:ext cx="4102104" cy="60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/>
          <a:lstStyle/>
          <a:p>
            <a:r>
              <a:rPr lang="ru-RU" b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лег\загрузки\Конституця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Олег\загрузки\Хамурапп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1" cy="507207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0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cs typeface="Microsoft Uighur" pitchFamily="2" charset="-78"/>
              </a:rPr>
              <a:t>Прообразами современных конституций </a:t>
            </a:r>
            <a:r>
              <a:rPr lang="ru-RU" i="1" dirty="0">
                <a:cs typeface="Microsoft Uighur" pitchFamily="2" charset="-78"/>
              </a:rPr>
              <a:t>можно </a:t>
            </a:r>
            <a:r>
              <a:rPr lang="ru-RU" i="1" dirty="0" smtClean="0">
                <a:cs typeface="Microsoft Uighur" pitchFamily="2" charset="-78"/>
              </a:rPr>
              <a:t>считать учредительные законы</a:t>
            </a:r>
            <a:r>
              <a:rPr lang="ru-RU" i="1" dirty="0">
                <a:cs typeface="Microsoft Uighur" pitchFamily="2" charset="-78"/>
              </a:rPr>
              <a:t>, </a:t>
            </a:r>
            <a:r>
              <a:rPr lang="ru-RU" i="1" dirty="0" smtClean="0">
                <a:cs typeface="Microsoft Uighur" pitchFamily="2" charset="-78"/>
              </a:rPr>
              <a:t>устанавливавшиеся </a:t>
            </a:r>
            <a:r>
              <a:rPr lang="ru-RU" i="1" dirty="0">
                <a:cs typeface="Microsoft Uighur" pitchFamily="2" charset="-78"/>
              </a:rPr>
              <a:t>в </a:t>
            </a:r>
            <a:r>
              <a:rPr lang="ru-RU" i="1" dirty="0" smtClean="0">
                <a:cs typeface="Microsoft Uighur" pitchFamily="2" charset="-78"/>
              </a:rPr>
              <a:t>древних городах и государствах, </a:t>
            </a:r>
            <a:r>
              <a:rPr lang="ru-RU" i="1" dirty="0">
                <a:cs typeface="Microsoft Uighur" pitchFamily="2" charset="-78"/>
              </a:rPr>
              <a:t>как </a:t>
            </a:r>
            <a:r>
              <a:rPr lang="ru-RU" i="1" dirty="0" smtClean="0">
                <a:cs typeface="Microsoft Uighur" pitchFamily="2" charset="-78"/>
              </a:rPr>
              <a:t>правило, устанавливались особыми законодателями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cs typeface="Microsoft Uighur" pitchFamily="2" charset="-78"/>
              </a:rPr>
              <a:t>.</a:t>
            </a:r>
            <a:endParaRPr lang="ru-RU" i="1" dirty="0">
              <a:solidFill>
                <a:schemeClr val="accent6">
                  <a:lumMod val="50000"/>
                </a:schemeClr>
              </a:solidFill>
              <a:cs typeface="Microsoft Uighur" pitchFamily="2" charset="-7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934670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Деталь из </a:t>
            </a:r>
            <a:r>
              <a:rPr lang="ru-RU" sz="2400" i="1" u="sng" dirty="0"/>
              <a:t>стелы</a:t>
            </a:r>
            <a:r>
              <a:rPr lang="ru-RU" sz="2400" i="1" dirty="0"/>
              <a:t> </a:t>
            </a:r>
            <a:r>
              <a:rPr lang="ru-RU" sz="2400" i="1" u="sng" dirty="0"/>
              <a:t>Хаммурапи</a:t>
            </a:r>
            <a:r>
              <a:rPr lang="ru-RU" sz="2400" i="1" dirty="0"/>
              <a:t> показывает, что он получает законы </a:t>
            </a:r>
            <a:r>
              <a:rPr lang="ru-RU" sz="2400" i="1" u="sng" dirty="0"/>
              <a:t>Вавилона</a:t>
            </a:r>
            <a:r>
              <a:rPr lang="ru-RU" sz="2400" i="1" dirty="0"/>
              <a:t> от сидящего </a:t>
            </a:r>
            <a:r>
              <a:rPr lang="ru-RU" sz="2400" i="1" u="sng" dirty="0"/>
              <a:t>божества </a:t>
            </a:r>
            <a:r>
              <a:rPr lang="ru-RU" sz="2400" i="1" u="sng" dirty="0" smtClean="0"/>
              <a:t>солнца.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ег\загрузки\Итал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118"/>
            <a:ext cx="9144000" cy="68711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929718" cy="54292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EBF1DE"/>
                </a:solidFill>
              </a:rPr>
              <a:t>.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14356"/>
            <a:ext cx="9144000" cy="440120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Одной из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самых старых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ныне действующих конституций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мира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является          основной     закон Сан-Марино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который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был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принят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ещё в 1600 году, при том что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базировался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этот закон на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городском уставе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принятом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ещё в 1300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ег\загрузки\2018_05_21-036-01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7476"/>
            <a:ext cx="9144000" cy="68954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3357562"/>
            <a:ext cx="835824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2000" b="1" i="0" u="none" strike="noStrike" cap="none" spc="0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Первой конституцией в современном смысле этого понятия, — то есть документ, описывающий и устанавливающий разделение властей и компетенцию каждой из них, — является Конституция США, ратифицированная штатом  Делавэр  7 декабря 1787 года. К первым писаным конституциям на Европейском континенте также относят Конституцию Речи Посополитой (принята 3 мая 1791 года) и Конституцию Франции (принята 3 сентября 1791 года). Обе конституции просуществовали недолго, в Речи Посополитой — из-за окончательного раздела страны, во Франции — из-за развития революционных событий. </a:t>
            </a:r>
            <a:endParaRPr lang="ru-RU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Олег\загрузки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953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1142984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357694"/>
            <a:ext cx="9144000" cy="250030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России первая попытка создать сословную конституцию, ограничивающую самодержавную власть посредством представительного органа и дающую дворянству сословные права, была предпринята в 1730 году в движении, возбуждённом </a:t>
            </a:r>
            <a:r>
              <a:rPr kumimoji="0" lang="ru-RU" sz="2400" b="1" i="0" u="none" strike="noStrike" cap="none" spc="0" normalizeH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верховниками</a:t>
            </a:r>
            <a:r>
              <a:rPr kumimoji="0" lang="ru-RU" sz="2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Ряд конституционных функций должно было выполнять планировавшееся Уложение, для разработки которого Екатерина II созвала Уложенную комиссию.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Олег\загрузки\strana_0048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7072330" cy="5304248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642910" y="5357826"/>
            <a:ext cx="7715304" cy="1500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Впоследствии конституционные проекты разрабатывались окружением </a:t>
            </a:r>
            <a:r>
              <a:rPr lang="ru-RU" b="1" u="sng" dirty="0" smtClean="0">
                <a:solidFill>
                  <a:schemeClr val="bg1"/>
                </a:solidFill>
              </a:rPr>
              <a:t>Александра I</a:t>
            </a:r>
            <a:r>
              <a:rPr lang="ru-RU" b="1" dirty="0" smtClean="0">
                <a:solidFill>
                  <a:schemeClr val="bg1"/>
                </a:solidFill>
              </a:rPr>
              <a:t> и </a:t>
            </a:r>
            <a:r>
              <a:rPr lang="ru-RU" b="1" u="sng" dirty="0" smtClean="0">
                <a:solidFill>
                  <a:schemeClr val="bg1"/>
                </a:solidFill>
              </a:rPr>
              <a:t>декабристами</a:t>
            </a:r>
            <a:r>
              <a:rPr lang="ru-RU" b="1" dirty="0" smtClean="0">
                <a:solidFill>
                  <a:schemeClr val="bg1"/>
                </a:solidFill>
              </a:rPr>
              <a:t>, известен также проект конституционного характера </a:t>
            </a:r>
            <a:r>
              <a:rPr lang="ru-RU" b="1" u="sng" dirty="0" smtClean="0">
                <a:solidFill>
                  <a:schemeClr val="bg1"/>
                </a:solidFill>
              </a:rPr>
              <a:t>М. Т. </a:t>
            </a:r>
            <a:r>
              <a:rPr lang="ru-RU" b="1" u="sng" dirty="0" err="1" smtClean="0">
                <a:solidFill>
                  <a:schemeClr val="bg1"/>
                </a:solidFill>
              </a:rPr>
              <a:t>Лорис-Меликова</a:t>
            </a:r>
            <a:r>
              <a:rPr lang="ru-RU" b="1" dirty="0" smtClean="0">
                <a:solidFill>
                  <a:schemeClr val="bg1"/>
                </a:solidFill>
              </a:rPr>
              <a:t>, подписанный </a:t>
            </a:r>
            <a:r>
              <a:rPr lang="ru-RU" b="1" u="sng" dirty="0" smtClean="0">
                <a:solidFill>
                  <a:schemeClr val="bg1"/>
                </a:solidFill>
              </a:rPr>
              <a:t>Александром II</a:t>
            </a:r>
            <a:r>
              <a:rPr lang="ru-RU" b="1" dirty="0" smtClean="0">
                <a:solidFill>
                  <a:schemeClr val="bg1"/>
                </a:solidFill>
              </a:rPr>
              <a:t> в день его гибели, но так и не вступивший в силу.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г\загрузки\1_666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71802" y="1500174"/>
            <a:ext cx="607219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1906 годах были приняты основные государственные зако­ны Российской империи, фактически ставшие первой конституцией России.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1918 — Первая конституция советской России;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1925 — Конституция РСФСР, как союзной республики; 1937 — Конституция РСФСР.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Олег\загрузки\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9002" cy="68580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142984"/>
            <a:ext cx="871540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Browallia New" pitchFamily="34" charset="-34"/>
              </a:rPr>
              <a:t>В Российской Федерации действовала Конституция РСФСР 1978 года с внесёнными в неё Съездом народных депутатов многочисленными поправками.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Browallia New" pitchFamily="34" charset="-34"/>
              </a:rPr>
              <a:t> 12 декабря 1993 года была принята ныне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Browallia New" pitchFamily="34" charset="-34"/>
              </a:rPr>
              <a:t> действующая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Browallia New" pitchFamily="34" charset="-34"/>
              </a:rPr>
              <a:t>Конституция Российской Федерации.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247</TotalTime>
  <Words>202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25 лет   История и перспективы </vt:lpstr>
      <vt:lpstr>Слайд 2</vt:lpstr>
      <vt:lpstr>Слайд 3</vt:lpstr>
      <vt:lpstr>.  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WinXPProSP3</cp:lastModifiedBy>
  <cp:revision>27</cp:revision>
  <dcterms:created xsi:type="dcterms:W3CDTF">2018-12-03T14:32:56Z</dcterms:created>
  <dcterms:modified xsi:type="dcterms:W3CDTF">2018-12-05T11:14:37Z</dcterms:modified>
</cp:coreProperties>
</file>