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91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8" r:id="rId17"/>
    <p:sldId id="294" r:id="rId18"/>
    <p:sldId id="295" r:id="rId19"/>
    <p:sldId id="296" r:id="rId20"/>
    <p:sldId id="277" r:id="rId21"/>
    <p:sldId id="279" r:id="rId22"/>
    <p:sldId id="280" r:id="rId23"/>
    <p:sldId id="282" r:id="rId24"/>
    <p:sldId id="284" r:id="rId25"/>
    <p:sldId id="285" r:id="rId26"/>
    <p:sldId id="286" r:id="rId27"/>
    <p:sldId id="287" r:id="rId28"/>
    <p:sldId id="288" r:id="rId29"/>
    <p:sldId id="297" r:id="rId30"/>
    <p:sldId id="28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3" autoAdjust="0"/>
    <p:restoredTop sz="94660"/>
  </p:normalViewPr>
  <p:slideViewPr>
    <p:cSldViewPr>
      <p:cViewPr varScale="1">
        <p:scale>
          <a:sx n="71" d="100"/>
          <a:sy n="71" d="100"/>
        </p:scale>
        <p:origin x="-50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emlin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ouncil.gov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uma.gov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government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826&amp;v=qBYGIlLDWFk" TargetMode="External"/><Relationship Id="rId2" Type="http://schemas.openxmlformats.org/officeDocument/2006/relationships/hyperlink" Target="https://rg.ru/2018/07/09/krasheninnikov-o-verhovenstve-zakona-v-konstitucii-1918-goda-rechi-ne-shlo.htm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a2cf3dd15ee82fb20936e025e10c5f6d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" y="1484784"/>
            <a:ext cx="9144000" cy="403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34076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Главная книга государства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8408" y="2780928"/>
            <a:ext cx="914399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Конституции Российской Федерации –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25 лет </a:t>
            </a:r>
          </a:p>
          <a:p>
            <a:pPr algn="r"/>
            <a:endParaRPr lang="ru-RU" sz="1400" b="1" dirty="0" smtClean="0">
              <a:solidFill>
                <a:srgbClr val="C00000"/>
              </a:solidFill>
            </a:endParaRPr>
          </a:p>
          <a:p>
            <a:pPr algn="r"/>
            <a:endParaRPr lang="ru-RU" sz="1400" b="1" dirty="0" smtClean="0">
              <a:solidFill>
                <a:srgbClr val="C00000"/>
              </a:solidFill>
            </a:endParaRPr>
          </a:p>
          <a:p>
            <a:pPr algn="r"/>
            <a:endParaRPr lang="ru-RU" sz="1400" b="1" dirty="0" smtClean="0">
              <a:solidFill>
                <a:srgbClr val="C00000"/>
              </a:solidFill>
            </a:endParaRPr>
          </a:p>
          <a:p>
            <a:pPr algn="r"/>
            <a:endParaRPr lang="ru-RU" sz="1400" b="1" dirty="0" smtClean="0">
              <a:solidFill>
                <a:srgbClr val="C00000"/>
              </a:solidFill>
            </a:endParaRPr>
          </a:p>
          <a:p>
            <a:pPr algn="r"/>
            <a:r>
              <a:rPr lang="ru-RU" sz="1400" b="1" dirty="0" smtClean="0">
                <a:solidFill>
                  <a:srgbClr val="C00000"/>
                </a:solidFill>
              </a:rPr>
              <a:t>Подготовила ученица                                                                                                                                                                                                        8 класса МБОУ СОШ № 12 </a:t>
            </a:r>
          </a:p>
          <a:p>
            <a:pPr algn="r"/>
            <a:r>
              <a:rPr lang="ru-RU" sz="1400" b="1" dirty="0" err="1" smtClean="0">
                <a:solidFill>
                  <a:srgbClr val="C00000"/>
                </a:solidFill>
              </a:rPr>
              <a:t>Волохова</a:t>
            </a:r>
            <a:r>
              <a:rPr lang="ru-RU" sz="1400" b="1" dirty="0" smtClean="0">
                <a:solidFill>
                  <a:srgbClr val="C00000"/>
                </a:solidFill>
              </a:rPr>
              <a:t> Анастасия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" y="6375147"/>
            <a:ext cx="913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Красный Сулин, 2018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8384" y="37225"/>
            <a:ext cx="9143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Красносулинский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 algn="ctr" hangingPunct="0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</a:t>
            </a:r>
          </a:p>
          <a:p>
            <a:pPr algn="ctr" hangingPunct="0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№ 12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6070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слайды для презентаций\ios-8-apple-1024x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4" y="1268761"/>
            <a:ext cx="9143999" cy="44781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8386" y="15719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Конституция СССР 1977 года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Конституция РСФСР 1978 года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" name="Picture 4" descr="D:\Мои документы\Загрузки\конституция ссс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0" y="1816693"/>
            <a:ext cx="2137644" cy="305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83768" y="1268760"/>
            <a:ext cx="648072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rgbClr val="002060"/>
                </a:solidFill>
              </a:rPr>
              <a:t>В </a:t>
            </a:r>
            <a:r>
              <a:rPr lang="ru-RU" sz="1900" b="1" dirty="0">
                <a:solidFill>
                  <a:srgbClr val="002060"/>
                </a:solidFill>
              </a:rPr>
              <a:t>1977 г. была принята брежневская Конституция СССР </a:t>
            </a:r>
            <a:r>
              <a:rPr lang="ru-RU" sz="1900" b="1" dirty="0" smtClean="0">
                <a:solidFill>
                  <a:srgbClr val="002060"/>
                </a:solidFill>
              </a:rPr>
              <a:t> - </a:t>
            </a:r>
            <a:r>
              <a:rPr lang="ru-RU" sz="1900" b="1" dirty="0" smtClean="0">
                <a:solidFill>
                  <a:srgbClr val="C00000"/>
                </a:solidFill>
              </a:rPr>
              <a:t>Конституция </a:t>
            </a:r>
            <a:r>
              <a:rPr lang="ru-RU" sz="1900" b="1" dirty="0">
                <a:solidFill>
                  <a:srgbClr val="C00000"/>
                </a:solidFill>
              </a:rPr>
              <a:t>«развитого социализма</a:t>
            </a:r>
            <a:r>
              <a:rPr lang="ru-RU" sz="1900" b="1" dirty="0" smtClean="0">
                <a:solidFill>
                  <a:srgbClr val="C00000"/>
                </a:solidFill>
              </a:rPr>
              <a:t>»</a:t>
            </a:r>
            <a:r>
              <a:rPr lang="ru-RU" sz="1900" b="1" dirty="0" smtClean="0">
                <a:solidFill>
                  <a:srgbClr val="002060"/>
                </a:solidFill>
              </a:rPr>
              <a:t>.</a:t>
            </a:r>
            <a:endParaRPr lang="ru-RU" sz="1900" b="1" dirty="0">
              <a:solidFill>
                <a:srgbClr val="002060"/>
              </a:solidFill>
            </a:endParaRPr>
          </a:p>
          <a:p>
            <a:endParaRPr lang="ru-RU" sz="1900" b="1" dirty="0">
              <a:solidFill>
                <a:srgbClr val="002060"/>
              </a:solidFill>
            </a:endParaRPr>
          </a:p>
          <a:p>
            <a:r>
              <a:rPr lang="ru-RU" sz="1900" b="1" dirty="0">
                <a:solidFill>
                  <a:srgbClr val="002060"/>
                </a:solidFill>
              </a:rPr>
              <a:t>Конституционно признавалась новая социальная общность </a:t>
            </a:r>
            <a:r>
              <a:rPr lang="ru-RU" sz="1900" b="1" dirty="0" smtClean="0">
                <a:solidFill>
                  <a:srgbClr val="002060"/>
                </a:solidFill>
              </a:rPr>
              <a:t>- </a:t>
            </a:r>
            <a:r>
              <a:rPr lang="ru-RU" sz="1900" b="1" dirty="0">
                <a:solidFill>
                  <a:srgbClr val="002060"/>
                </a:solidFill>
              </a:rPr>
              <a:t>единый </a:t>
            </a:r>
            <a:r>
              <a:rPr lang="ru-RU" sz="1900" b="1" dirty="0">
                <a:solidFill>
                  <a:srgbClr val="C00000"/>
                </a:solidFill>
              </a:rPr>
              <a:t>советский народ</a:t>
            </a:r>
            <a:r>
              <a:rPr lang="ru-RU" sz="1900" b="1" dirty="0">
                <a:solidFill>
                  <a:srgbClr val="002060"/>
                </a:solidFill>
              </a:rPr>
              <a:t>.</a:t>
            </a:r>
          </a:p>
          <a:p>
            <a:endParaRPr lang="ru-RU" sz="1900" b="1" dirty="0">
              <a:solidFill>
                <a:srgbClr val="002060"/>
              </a:solidFill>
            </a:endParaRPr>
          </a:p>
          <a:p>
            <a:r>
              <a:rPr lang="ru-RU" sz="1900" b="1" dirty="0">
                <a:solidFill>
                  <a:srgbClr val="002060"/>
                </a:solidFill>
              </a:rPr>
              <a:t>Советы получили новое название </a:t>
            </a:r>
            <a:r>
              <a:rPr lang="ru-RU" sz="1900" b="1" dirty="0" smtClean="0">
                <a:solidFill>
                  <a:srgbClr val="002060"/>
                </a:solidFill>
              </a:rPr>
              <a:t>- </a:t>
            </a:r>
            <a:r>
              <a:rPr lang="ru-RU" sz="1900" b="1" dirty="0">
                <a:solidFill>
                  <a:srgbClr val="002060"/>
                </a:solidFill>
              </a:rPr>
              <a:t>Советы народных депутатов.</a:t>
            </a:r>
          </a:p>
          <a:p>
            <a:endParaRPr lang="ru-RU" sz="1900" b="1" dirty="0">
              <a:solidFill>
                <a:srgbClr val="002060"/>
              </a:solidFill>
            </a:endParaRPr>
          </a:p>
          <a:p>
            <a:r>
              <a:rPr lang="ru-RU" sz="1900" b="1" dirty="0">
                <a:solidFill>
                  <a:srgbClr val="002060"/>
                </a:solidFill>
              </a:rPr>
              <a:t>Руководящей и направляющей силой советского общества, ядром политической системы объявлялась Коммунистическая партия Советского Союза - КПСС.</a:t>
            </a:r>
          </a:p>
          <a:p>
            <a:endParaRPr lang="ru-RU" sz="1900" b="1" dirty="0">
              <a:solidFill>
                <a:srgbClr val="002060"/>
              </a:solidFill>
            </a:endParaRPr>
          </a:p>
          <a:p>
            <a:r>
              <a:rPr lang="ru-RU" sz="1900" b="1" dirty="0">
                <a:solidFill>
                  <a:srgbClr val="002060"/>
                </a:solidFill>
              </a:rPr>
              <a:t>На основе Конституции СССР 1977 года в 1978 году была принята Конституция </a:t>
            </a:r>
            <a:r>
              <a:rPr lang="ru-RU" sz="1900" b="1" dirty="0" smtClean="0">
                <a:solidFill>
                  <a:srgbClr val="002060"/>
                </a:solidFill>
              </a:rPr>
              <a:t>РСФСР</a:t>
            </a:r>
            <a:r>
              <a:rPr lang="ru-RU" sz="19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577294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a2cf3dd15ee82fb20936e025e10c5f6d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" y="1484784"/>
            <a:ext cx="9144000" cy="403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7647" y="260648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Конституция Российской Федерации 1993 года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C:\Documents and Settings\Elena\Desktop\20 лет Конституция\19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00758"/>
            <a:ext cx="300196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одержимое 3"/>
          <p:cNvSpPr txBox="1">
            <a:spLocks/>
          </p:cNvSpPr>
          <p:nvPr/>
        </p:nvSpPr>
        <p:spPr bwMode="auto">
          <a:xfrm>
            <a:off x="3840021" y="1772816"/>
            <a:ext cx="51845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12 декабря 1993 года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всеобщим референдумом принята Конституция Российской Федерации.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None/>
              <a:tabLst/>
              <a:defRPr/>
            </a:pPr>
            <a:endParaRPr lang="ru-RU" sz="2400" b="1" dirty="0">
              <a:solidFill>
                <a:srgbClr val="00206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Ныне действующая Конституция - пятая в истории Российской Федерации, но первая, принятая всенародным голосованием.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9733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a2cf3dd15ee82fb20936e025e10c5f6d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" y="1484784"/>
            <a:ext cx="9144000" cy="403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7647" y="260648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Структура Конституции Российской Федерации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301625" y="1196752"/>
            <a:ext cx="850423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Преамбула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  Раздел первый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Глава 1. Основы конституционного строя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Глава 2. Права и свободы человека и гражданина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Глава 3. Федеративное устройство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Глава 4. Президент Российской Федерации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Глава 5. Федеральное Собрание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Глава 6. Правительство Российской Федерации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Глава 7. Судебная власть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Глава 8. Местное самоуправление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Глава 9. Конституционные поправки и пересмотр Конституции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Раздел второй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Заключительные и переходные положения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9905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a2cf3dd15ee82fb20936e025e10c5f6d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" y="1340768"/>
            <a:ext cx="9144000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" y="0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</a:rPr>
              <a:t>В </a:t>
            </a:r>
            <a:r>
              <a:rPr lang="ru-RU" sz="3100" b="1" dirty="0">
                <a:solidFill>
                  <a:srgbClr val="C00000"/>
                </a:solidFill>
              </a:rPr>
              <a:t>Преамбуле характеризуются условия и цели принятия Конституции РФ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02233" y="1340768"/>
            <a:ext cx="8504238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buClr>
                <a:srgbClr val="D16349"/>
              </a:buCl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Мы, многонациональный народ Российской Федерации, </a:t>
            </a:r>
          </a:p>
          <a:p>
            <a:pPr lvl="0" eaLnBrk="1" hangingPunct="1">
              <a:buClr>
                <a:srgbClr val="D16349"/>
              </a:buCl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соединенные общей судьбой на своей земле, </a:t>
            </a:r>
          </a:p>
          <a:p>
            <a:pPr lvl="0" eaLnBrk="1" hangingPunct="1">
              <a:buClr>
                <a:srgbClr val="D16349"/>
              </a:buCl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утверждая права и свободы человека, гражданский мир и согласие, </a:t>
            </a:r>
          </a:p>
          <a:p>
            <a:pPr lvl="0" eaLnBrk="1" hangingPunct="1">
              <a:buClr>
                <a:srgbClr val="D16349"/>
              </a:buCl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сохраняя исторически сложившееся государственное единство, </a:t>
            </a:r>
          </a:p>
          <a:p>
            <a:pPr lvl="0" eaLnBrk="1" hangingPunct="1">
              <a:buClr>
                <a:srgbClr val="D16349"/>
              </a:buCl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исходя из общепризнанных принципов равноправия и самоопределения народов,</a:t>
            </a:r>
          </a:p>
          <a:p>
            <a:pPr lvl="0" eaLnBrk="1" hangingPunct="1">
              <a:buClr>
                <a:srgbClr val="D16349"/>
              </a:buCl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чтя память предков, передавших нам любовь и уважение к Отечеству, веру  в добро и справедливость,</a:t>
            </a:r>
          </a:p>
          <a:p>
            <a:pPr lvl="0" eaLnBrk="1" hangingPunct="1">
              <a:buClr>
                <a:srgbClr val="D16349"/>
              </a:buCl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возрождая суверенную государственность России и утверждая незыблемость ее демократической основы, </a:t>
            </a:r>
          </a:p>
          <a:p>
            <a:pPr lvl="0" eaLnBrk="1" hangingPunct="1">
              <a:buClr>
                <a:srgbClr val="D16349"/>
              </a:buCl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стремясь обеспечить благополучие и процветание России, </a:t>
            </a:r>
          </a:p>
          <a:p>
            <a:pPr lvl="0" eaLnBrk="1" hangingPunct="1">
              <a:buClr>
                <a:srgbClr val="D16349"/>
              </a:buCl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исходя из ответственности за свою Родину перед нынешним и будущим поколениями, </a:t>
            </a:r>
          </a:p>
          <a:p>
            <a:pPr lvl="0" eaLnBrk="1" hangingPunct="1">
              <a:buClr>
                <a:srgbClr val="D16349"/>
              </a:buCl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сознавая себя частью мирового сообщества, </a:t>
            </a:r>
          </a:p>
          <a:p>
            <a:pPr lvl="0" eaLnBrk="1" hangingPunct="1">
              <a:buClr>
                <a:srgbClr val="D16349"/>
              </a:buCl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принимаем КОНСТИТУЦИЮ РОССИЙСКОЙ ФЕДЕРАЦИИ.</a:t>
            </a:r>
          </a:p>
          <a:p>
            <a:pPr lvl="0" eaLnBrk="1" hangingPunct="1">
              <a:buClr>
                <a:srgbClr val="D16349"/>
              </a:buClr>
              <a:buNone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5594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a2cf3dd15ee82fb20936e025e10c5f6d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" y="1340768"/>
            <a:ext cx="9144000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7647" y="260648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Основы конституционного строя России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" name="Picture 2" descr="C:\Documents and Settings\Elena\Desktop\20 лет Конституция\фон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628" y="1052736"/>
            <a:ext cx="3678238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71500" y="3476972"/>
            <a:ext cx="7929563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700" b="1" dirty="0">
                <a:solidFill>
                  <a:srgbClr val="002060"/>
                </a:solidFill>
                <a:latin typeface="+mn-lt"/>
              </a:rPr>
              <a:t>Российская Федерация – Россия                                       </a:t>
            </a:r>
            <a:r>
              <a:rPr lang="ru-RU" sz="2700" dirty="0">
                <a:solidFill>
                  <a:srgbClr val="002060"/>
                </a:solidFill>
                <a:latin typeface="+mn-lt"/>
              </a:rPr>
              <a:t>есть демократическое федеративное </a:t>
            </a:r>
          </a:p>
          <a:p>
            <a:pPr eaLnBrk="1" hangingPunct="1"/>
            <a:r>
              <a:rPr lang="ru-RU" sz="2700" dirty="0">
                <a:solidFill>
                  <a:srgbClr val="002060"/>
                </a:solidFill>
                <a:latin typeface="+mn-lt"/>
              </a:rPr>
              <a:t>правовое государство </a:t>
            </a:r>
          </a:p>
          <a:p>
            <a:pPr eaLnBrk="1" hangingPunct="1"/>
            <a:r>
              <a:rPr lang="ru-RU" sz="2700" dirty="0">
                <a:solidFill>
                  <a:srgbClr val="002060"/>
                </a:solidFill>
                <a:latin typeface="+mn-lt"/>
              </a:rPr>
              <a:t>с республиканской формой правления.</a:t>
            </a:r>
          </a:p>
          <a:p>
            <a:pPr algn="r" eaLnBrk="1" hangingPunct="1"/>
            <a:endParaRPr lang="ru-RU" sz="2500" dirty="0">
              <a:solidFill>
                <a:srgbClr val="002060"/>
              </a:solidFill>
              <a:latin typeface="+mn-lt"/>
            </a:endParaRPr>
          </a:p>
          <a:p>
            <a:pPr algn="r" eaLnBrk="1" hangingPunct="1"/>
            <a:r>
              <a:rPr lang="ru-RU" sz="1900" dirty="0">
                <a:solidFill>
                  <a:srgbClr val="002060"/>
                </a:solidFill>
                <a:latin typeface="+mn-lt"/>
              </a:rPr>
              <a:t>Статья 1 Конституции РФ </a:t>
            </a:r>
          </a:p>
        </p:txBody>
      </p:sp>
    </p:spTree>
    <p:extLst>
      <p:ext uri="{BB962C8B-B14F-4D97-AF65-F5344CB8AC3E}">
        <p14:creationId xmlns="" xmlns:p14="http://schemas.microsoft.com/office/powerpoint/2010/main" val="1890055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a2cf3dd15ee82fb20936e025e10c5f6d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" y="1340768"/>
            <a:ext cx="9144000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7647" y="260648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Высшая ценность в России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5" y="1845399"/>
            <a:ext cx="885698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C00000"/>
                </a:solidFill>
              </a:rPr>
              <a:t>Человек</a:t>
            </a:r>
            <a:r>
              <a:rPr lang="ru-RU" sz="2800" b="1" dirty="0" smtClean="0">
                <a:solidFill>
                  <a:srgbClr val="002060"/>
                </a:solidFill>
              </a:rPr>
              <a:t>, его права и свободы – высшая ценность государства.</a:t>
            </a:r>
          </a:p>
          <a:p>
            <a:pPr marL="457200" indent="-457200">
              <a:buFont typeface="Wingdings" pitchFamily="2" charset="2"/>
              <a:buChar char="ü"/>
            </a:pPr>
            <a:endParaRPr lang="ru-RU" sz="2800" b="1" dirty="0"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Российская Федерация – </a:t>
            </a:r>
            <a:r>
              <a:rPr lang="ru-RU" sz="2800" b="1" dirty="0" smtClean="0">
                <a:solidFill>
                  <a:srgbClr val="C00000"/>
                </a:solidFill>
              </a:rPr>
              <a:t>социальное государство</a:t>
            </a:r>
            <a:r>
              <a:rPr lang="ru-RU" sz="2800" b="1" dirty="0" smtClean="0">
                <a:solidFill>
                  <a:srgbClr val="002060"/>
                </a:solidFill>
              </a:rPr>
              <a:t>, политика которого направлена на создание условий для достойной жизни и свободного развития.</a:t>
            </a:r>
          </a:p>
          <a:p>
            <a:endParaRPr lang="ru-RU" dirty="0"/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Статья 7 Конституции РФ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2179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a2cf3dd15ee82fb20936e025e10c5f6d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" y="1340768"/>
            <a:ext cx="9144000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7647" y="260648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Россия – федеративное государство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860" y="1517285"/>
            <a:ext cx="8856984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300" b="1" dirty="0" smtClean="0">
                <a:solidFill>
                  <a:srgbClr val="C00000"/>
                </a:solidFill>
              </a:rPr>
              <a:t>Федерация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>
                <a:solidFill>
                  <a:srgbClr val="002060"/>
                </a:solidFill>
              </a:rPr>
              <a:t>– это форма национально-государственного устройства;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300" b="1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300" b="1" dirty="0">
                <a:solidFill>
                  <a:srgbClr val="002060"/>
                </a:solidFill>
              </a:rPr>
              <a:t>Россия состоит из </a:t>
            </a:r>
            <a:r>
              <a:rPr lang="ru-RU" sz="2300" b="1" dirty="0">
                <a:solidFill>
                  <a:srgbClr val="C00000"/>
                </a:solidFill>
              </a:rPr>
              <a:t>равноправных субъектов</a:t>
            </a:r>
            <a:r>
              <a:rPr lang="ru-RU" sz="2300" b="1" dirty="0">
                <a:solidFill>
                  <a:srgbClr val="002060"/>
                </a:solidFill>
              </a:rPr>
              <a:t> Федерации – республик, краев, областей, городов федерального значения;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300" b="1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300" b="1" dirty="0">
                <a:solidFill>
                  <a:srgbClr val="002060"/>
                </a:solidFill>
              </a:rPr>
              <a:t>Россия имеет государственную целостность, т. е. она как государство едина и неделима;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300" b="1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300" b="1" dirty="0">
                <a:solidFill>
                  <a:srgbClr val="002060"/>
                </a:solidFill>
              </a:rPr>
              <a:t>Конституция РФ и федеральные законы имеют верховенство на всей территории России</a:t>
            </a:r>
            <a:r>
              <a:rPr lang="ru-RU" sz="2300" b="1" dirty="0" smtClean="0">
                <a:solidFill>
                  <a:srgbClr val="002060"/>
                </a:solidFill>
              </a:rPr>
              <a:t>.</a:t>
            </a:r>
            <a:endParaRPr lang="ru-RU" sz="23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4491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a2cf3dd15ee82fb20936e025e10c5f6d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" y="1340768"/>
            <a:ext cx="9144000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7647" y="260648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Символы государства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4" y="1340768"/>
            <a:ext cx="91213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</a:rPr>
              <a:t>Государственный флаг Российской Федерации</a:t>
            </a:r>
            <a:endParaRPr lang="ru-RU" sz="25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4350603" cy="288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38273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a2cf3dd15ee82fb20936e025e10c5f6d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" y="1340768"/>
            <a:ext cx="9144000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7647" y="260648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Символы государства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4" y="1340768"/>
            <a:ext cx="91213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</a:rPr>
              <a:t>Государственный герб Российской Федерации</a:t>
            </a:r>
            <a:endParaRPr lang="ru-RU" sz="25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Admin\Desktop\gerb_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477" y="2348880"/>
            <a:ext cx="3333750" cy="3914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97444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a2cf3dd15ee82fb20936e025e10c5f6d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" y="1340768"/>
            <a:ext cx="9144000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6323" y="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Символы государства.     </a:t>
            </a:r>
            <a:r>
              <a:rPr lang="ru-RU" sz="2800" b="1" dirty="0" smtClean="0">
                <a:solidFill>
                  <a:srgbClr val="002060"/>
                </a:solidFill>
              </a:rPr>
              <a:t>Государственный гимн РФ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8926" y="571480"/>
            <a:ext cx="3384376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02060"/>
                </a:solidFill>
              </a:rPr>
              <a:t>Слова С. В. Михалкова</a:t>
            </a:r>
          </a:p>
          <a:p>
            <a:r>
              <a:rPr lang="ru-RU" sz="1300" b="1" dirty="0" smtClean="0">
                <a:solidFill>
                  <a:srgbClr val="002060"/>
                </a:solidFill>
              </a:rPr>
              <a:t>Музыка А. А. Александрова</a:t>
            </a:r>
          </a:p>
          <a:p>
            <a:endParaRPr lang="ru-RU" sz="1300" b="1" dirty="0">
              <a:solidFill>
                <a:srgbClr val="002060"/>
              </a:solidFill>
            </a:endParaRPr>
          </a:p>
          <a:p>
            <a:r>
              <a:rPr lang="ru-RU" sz="1400" b="1" dirty="0">
                <a:solidFill>
                  <a:srgbClr val="002060"/>
                </a:solidFill>
              </a:rPr>
              <a:t>Россия - священная наша держава,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Россия - любимая наша страна.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Могучая воля, великая слава -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Твое достоянье на все времена!</a:t>
            </a:r>
          </a:p>
          <a:p>
            <a:endParaRPr lang="ru-RU" sz="1400" b="1" dirty="0">
              <a:solidFill>
                <a:srgbClr val="002060"/>
              </a:solidFill>
            </a:endParaRPr>
          </a:p>
          <a:p>
            <a:r>
              <a:rPr lang="ru-RU" sz="1400" b="1" dirty="0">
                <a:solidFill>
                  <a:srgbClr val="002060"/>
                </a:solidFill>
              </a:rPr>
              <a:t>Славься, Отечество наше свободное,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Братских народов союз вековой,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Предками данная мудрость народная!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Славься, страна! Мы гордимся тобой!</a:t>
            </a:r>
          </a:p>
          <a:p>
            <a:endParaRPr lang="ru-RU" sz="1400" b="1" dirty="0">
              <a:solidFill>
                <a:srgbClr val="002060"/>
              </a:solidFill>
            </a:endParaRPr>
          </a:p>
          <a:p>
            <a:r>
              <a:rPr lang="ru-RU" sz="1400" b="1" dirty="0">
                <a:solidFill>
                  <a:srgbClr val="002060"/>
                </a:solidFill>
              </a:rPr>
              <a:t>От южных морей до полярного края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Раскинулись наши леса и поля.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Одна ты на свете! Одна ты такая -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Хранимая Богом родная земля!</a:t>
            </a:r>
          </a:p>
          <a:p>
            <a:endParaRPr lang="ru-RU" sz="1400" b="1" dirty="0">
              <a:solidFill>
                <a:srgbClr val="002060"/>
              </a:solidFill>
            </a:endParaRPr>
          </a:p>
          <a:p>
            <a:r>
              <a:rPr lang="ru-RU" sz="1400" b="1" dirty="0">
                <a:solidFill>
                  <a:srgbClr val="002060"/>
                </a:solidFill>
              </a:rPr>
              <a:t>Славься, Отечество наше свободное,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Братских народов союз вековой,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Предками данная мудрость народная!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Славься, страна! Мы гордимся тобой!</a:t>
            </a:r>
          </a:p>
          <a:p>
            <a:endParaRPr lang="ru-RU" sz="1400" b="1" dirty="0">
              <a:solidFill>
                <a:srgbClr val="002060"/>
              </a:solidFill>
            </a:endParaRPr>
          </a:p>
          <a:p>
            <a:r>
              <a:rPr lang="ru-RU" sz="1400" b="1" dirty="0">
                <a:solidFill>
                  <a:srgbClr val="002060"/>
                </a:solidFill>
              </a:rPr>
              <a:t>Широкий простор для мечты и для жизни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Грядущие нам открывают года.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Нам силу дает наша верность Отчизне.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Так было, так есть и так будет всегда</a:t>
            </a:r>
            <a:r>
              <a:rPr lang="ru-RU" sz="1400" b="1" dirty="0" smtClean="0">
                <a:solidFill>
                  <a:srgbClr val="002060"/>
                </a:solidFill>
              </a:rPr>
              <a:t>!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0162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a2cf3dd15ee82fb20936e025e10c5f6d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" y="1484784"/>
            <a:ext cx="9144000" cy="403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515" y="1608182"/>
            <a:ext cx="8784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ru-RU" sz="3000" b="1" dirty="0">
                <a:solidFill>
                  <a:srgbClr val="002060"/>
                </a:solidFill>
              </a:rPr>
              <a:t>Конституция (от лат. </a:t>
            </a:r>
            <a:r>
              <a:rPr lang="ru-RU" sz="3000" b="1" dirty="0" err="1">
                <a:solidFill>
                  <a:srgbClr val="002060"/>
                </a:solidFill>
              </a:rPr>
              <a:t>сonstitution</a:t>
            </a:r>
            <a:r>
              <a:rPr lang="ru-RU" sz="3000" b="1" dirty="0">
                <a:solidFill>
                  <a:srgbClr val="002060"/>
                </a:solidFill>
              </a:rPr>
              <a:t> - устанавливаю) – это </a:t>
            </a:r>
            <a:r>
              <a:rPr lang="ru-RU" sz="3000" b="1" dirty="0">
                <a:solidFill>
                  <a:srgbClr val="C00000"/>
                </a:solidFill>
              </a:rPr>
              <a:t>основной закон государства</a:t>
            </a:r>
            <a:r>
              <a:rPr lang="ru-RU" sz="3000" b="1" dirty="0">
                <a:solidFill>
                  <a:srgbClr val="002060"/>
                </a:solidFill>
              </a:rPr>
              <a:t>, обладающий высшей  юридической </a:t>
            </a:r>
            <a:r>
              <a:rPr lang="ru-RU" sz="3000" b="1" dirty="0" smtClean="0">
                <a:solidFill>
                  <a:srgbClr val="002060"/>
                </a:solidFill>
              </a:rPr>
              <a:t>силой.</a:t>
            </a:r>
          </a:p>
          <a:p>
            <a:pPr algn="just"/>
            <a:endParaRPr lang="ru-RU" sz="3000" b="1" dirty="0">
              <a:solidFill>
                <a:srgbClr val="0070C0"/>
              </a:solidFill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3000" b="1" dirty="0" smtClean="0">
                <a:solidFill>
                  <a:srgbClr val="002060"/>
                </a:solidFill>
              </a:rPr>
              <a:t>Конституция определяет, </a:t>
            </a:r>
            <a:r>
              <a:rPr lang="ru-RU" sz="3000" b="1" dirty="0">
                <a:solidFill>
                  <a:srgbClr val="002060"/>
                </a:solidFill>
              </a:rPr>
              <a:t>как </a:t>
            </a:r>
            <a:r>
              <a:rPr lang="ru-RU" sz="3000" b="1" dirty="0" smtClean="0">
                <a:solidFill>
                  <a:srgbClr val="002060"/>
                </a:solidFill>
              </a:rPr>
              <a:t>устроено общество </a:t>
            </a:r>
            <a:r>
              <a:rPr lang="ru-RU" sz="3000" b="1" dirty="0">
                <a:solidFill>
                  <a:srgbClr val="002060"/>
                </a:solidFill>
              </a:rPr>
              <a:t>и государство, как образуются органы власти, каковы права и обязанности граждан, герб, гимн, флаг государства, его столица</a:t>
            </a:r>
            <a:r>
              <a:rPr lang="ru-RU" sz="3000" b="1" dirty="0" smtClean="0">
                <a:solidFill>
                  <a:srgbClr val="002060"/>
                </a:solidFill>
              </a:rPr>
              <a:t>.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7647" y="260648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Что такое Конституция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5134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a2cf3dd15ee82fb20936e025e10c5f6d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" y="1340768"/>
            <a:ext cx="9144000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7647" y="260648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Президент Российской Федерации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38664" y="1170080"/>
            <a:ext cx="399644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300" b="1" dirty="0" smtClean="0">
                <a:solidFill>
                  <a:srgbClr val="002060"/>
                </a:solidFill>
              </a:rPr>
              <a:t>Президент России является </a:t>
            </a:r>
            <a:r>
              <a:rPr lang="ru-RU" sz="2300" b="1" dirty="0" smtClean="0">
                <a:solidFill>
                  <a:srgbClr val="C00000"/>
                </a:solidFill>
              </a:rPr>
              <a:t>главой</a:t>
            </a:r>
            <a:r>
              <a:rPr lang="ru-RU" sz="2300" b="1" dirty="0" smtClean="0">
                <a:solidFill>
                  <a:srgbClr val="002060"/>
                </a:solidFill>
              </a:rPr>
              <a:t> государства.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300" b="1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300" b="1" dirty="0" smtClean="0">
                <a:solidFill>
                  <a:srgbClr val="002060"/>
                </a:solidFill>
              </a:rPr>
              <a:t>Президент – </a:t>
            </a:r>
            <a:r>
              <a:rPr lang="ru-RU" sz="2300" b="1" dirty="0" smtClean="0">
                <a:solidFill>
                  <a:srgbClr val="C00000"/>
                </a:solidFill>
              </a:rPr>
              <a:t>гарант</a:t>
            </a:r>
            <a:r>
              <a:rPr lang="ru-RU" sz="2300" b="1" dirty="0" smtClean="0">
                <a:solidFill>
                  <a:srgbClr val="002060"/>
                </a:solidFill>
              </a:rPr>
              <a:t> Конституции РФ, прав и свобод человека и гражданина.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300" b="1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300" b="1" dirty="0" smtClean="0">
                <a:solidFill>
                  <a:srgbClr val="002060"/>
                </a:solidFill>
              </a:rPr>
              <a:t>Президент РФ избирается гражданами России сроком на </a:t>
            </a:r>
            <a:r>
              <a:rPr lang="ru-RU" sz="2300" b="1" dirty="0" smtClean="0">
                <a:solidFill>
                  <a:srgbClr val="C00000"/>
                </a:solidFill>
              </a:rPr>
              <a:t>6 лет</a:t>
            </a:r>
            <a:r>
              <a:rPr lang="ru-RU" sz="2300" b="1" dirty="0" smtClean="0">
                <a:solidFill>
                  <a:srgbClr val="002060"/>
                </a:solidFill>
              </a:rPr>
              <a:t>.</a:t>
            </a:r>
            <a:endParaRPr lang="ru-RU" sz="23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6851" y="4894177"/>
            <a:ext cx="4741683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900" b="1" dirty="0" smtClean="0">
                <a:solidFill>
                  <a:srgbClr val="002060"/>
                </a:solidFill>
                <a:latin typeface="+mn-lt"/>
              </a:rPr>
              <a:t>Владимир Владимирович Путин </a:t>
            </a:r>
            <a:r>
              <a:rPr lang="ru-RU" sz="1900" b="1" dirty="0">
                <a:solidFill>
                  <a:srgbClr val="002060"/>
                </a:solidFill>
                <a:latin typeface="+mn-lt"/>
              </a:rPr>
              <a:t>– </a:t>
            </a:r>
            <a:endParaRPr lang="ru-RU" sz="1900" b="1" dirty="0" smtClean="0">
              <a:solidFill>
                <a:srgbClr val="002060"/>
              </a:solidFill>
              <a:latin typeface="+mn-lt"/>
            </a:endParaRPr>
          </a:p>
          <a:p>
            <a:pPr algn="ctr" eaLnBrk="1" hangingPunct="1"/>
            <a:r>
              <a:rPr lang="ru-RU" sz="1900" b="1" dirty="0" smtClean="0">
                <a:solidFill>
                  <a:srgbClr val="002060"/>
                </a:solidFill>
                <a:latin typeface="+mn-lt"/>
              </a:rPr>
              <a:t>ныне </a:t>
            </a:r>
            <a:r>
              <a:rPr lang="ru-RU" sz="1900" b="1" dirty="0">
                <a:solidFill>
                  <a:srgbClr val="002060"/>
                </a:solidFill>
                <a:latin typeface="+mn-lt"/>
              </a:rPr>
              <a:t>действующий Президент РФ</a:t>
            </a:r>
          </a:p>
          <a:p>
            <a:pPr algn="ctr" eaLnBrk="1" hangingPunct="1"/>
            <a:endParaRPr lang="ru-RU" b="1" dirty="0">
              <a:solidFill>
                <a:srgbClr val="002060"/>
              </a:solidFill>
              <a:latin typeface="+mn-lt"/>
            </a:endParaRPr>
          </a:p>
          <a:p>
            <a:pPr algn="ctr" eaLnBrk="1" hangingPunct="1"/>
            <a:r>
              <a:rPr lang="ru-RU" b="1" dirty="0">
                <a:solidFill>
                  <a:srgbClr val="002060"/>
                </a:solidFill>
                <a:latin typeface="+mn-lt"/>
              </a:rPr>
              <a:t>Сайт Президента -  </a:t>
            </a:r>
            <a:endParaRPr lang="ru-RU" b="1" dirty="0" smtClean="0">
              <a:solidFill>
                <a:srgbClr val="002060"/>
              </a:solidFill>
              <a:latin typeface="+mn-lt"/>
            </a:endParaRPr>
          </a:p>
          <a:p>
            <a:pPr algn="ctr" eaLnBrk="1" hangingPunct="1"/>
            <a:r>
              <a:rPr lang="en-US" b="1" dirty="0" smtClean="0">
                <a:solidFill>
                  <a:srgbClr val="002060"/>
                </a:solidFill>
                <a:latin typeface="+mn-lt"/>
                <a:hlinkClick r:id="rId3"/>
              </a:rPr>
              <a:t>http</a:t>
            </a:r>
            <a:r>
              <a:rPr lang="en-US" b="1" dirty="0">
                <a:solidFill>
                  <a:srgbClr val="002060"/>
                </a:solidFill>
                <a:latin typeface="+mn-lt"/>
                <a:hlinkClick r:id="rId3"/>
              </a:rPr>
              <a:t>://www.kremlin.ru</a:t>
            </a:r>
            <a:r>
              <a:rPr lang="en-US" b="1" dirty="0" smtClean="0">
                <a:solidFill>
                  <a:srgbClr val="002060"/>
                </a:solidFill>
                <a:latin typeface="+mn-lt"/>
                <a:hlinkClick r:id="rId3"/>
              </a:rPr>
              <a:t>/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7" name="Picture 3" descr="C:\Users\Admin\Desktop\c7RMSdAModDPG0LtQtOSmG2bXXtQUTA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52" y="1241885"/>
            <a:ext cx="4741683" cy="36522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80877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a2cf3dd15ee82fb20936e025e10c5f6d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" y="1340768"/>
            <a:ext cx="9144000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7647" y="260648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Федеральное Собрание Российской Федерации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88021" y="2105963"/>
            <a:ext cx="41764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Федеральное Собрание – </a:t>
            </a:r>
            <a:r>
              <a:rPr lang="ru-RU" sz="2400" b="1" dirty="0" smtClean="0">
                <a:solidFill>
                  <a:srgbClr val="C00000"/>
                </a:solidFill>
              </a:rPr>
              <a:t>парламент</a:t>
            </a:r>
            <a:r>
              <a:rPr lang="ru-RU" sz="2400" b="1" dirty="0" smtClean="0">
                <a:solidFill>
                  <a:srgbClr val="002060"/>
                </a:solidFill>
              </a:rPr>
              <a:t>                   Российской Федерации.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400" b="1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Состоит парламент из двух палат – Совета Федерации и Государственной Думы.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C:\Documents and Settings\Elena\Desktop\парламне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44" y="1930316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17829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a2cf3dd15ee82fb20936e025e10c5f6d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" y="1340768"/>
            <a:ext cx="9144000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7647" y="32048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Совет Федерации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Федерального Собрания РФ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6247" y="1340768"/>
            <a:ext cx="44795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002060"/>
                </a:solidFill>
              </a:rPr>
              <a:t>Совет Федерации – 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     верхняя палата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     Федерального Собрания РФ.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200" b="1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002060"/>
                </a:solidFill>
              </a:rPr>
              <a:t>Совет Федерации – «Палата регионов», представляющая </a:t>
            </a:r>
            <a:r>
              <a:rPr lang="ru-RU" sz="2200" b="1" dirty="0" smtClean="0">
                <a:solidFill>
                  <a:srgbClr val="C00000"/>
                </a:solidFill>
              </a:rPr>
              <a:t>интересы регионов</a:t>
            </a:r>
            <a:r>
              <a:rPr lang="ru-RU" sz="2200" b="1" dirty="0" smtClean="0">
                <a:solidFill>
                  <a:srgbClr val="002060"/>
                </a:solidFill>
              </a:rPr>
              <a:t> на федеральном уровне.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200" b="1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002060"/>
                </a:solidFill>
              </a:rPr>
              <a:t>Совет Федерации состоит из 166 сенаторов – по 2 представителя от каждого субъекта России.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-61329" y="5116535"/>
            <a:ext cx="453413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500" b="1" dirty="0" smtClean="0">
                <a:solidFill>
                  <a:srgbClr val="002060"/>
                </a:solidFill>
                <a:latin typeface="+mn-lt"/>
              </a:rPr>
              <a:t>Валентина Ивановна </a:t>
            </a:r>
            <a:r>
              <a:rPr lang="ru-RU" sz="1500" b="1" dirty="0">
                <a:solidFill>
                  <a:srgbClr val="002060"/>
                </a:solidFill>
                <a:latin typeface="+mn-lt"/>
              </a:rPr>
              <a:t>Матвиенко – </a:t>
            </a:r>
            <a:endParaRPr lang="ru-RU" sz="1500" b="1" dirty="0" smtClean="0">
              <a:solidFill>
                <a:srgbClr val="002060"/>
              </a:solidFill>
              <a:latin typeface="+mn-lt"/>
            </a:endParaRPr>
          </a:p>
          <a:p>
            <a:pPr algn="ctr" eaLnBrk="1" hangingPunct="1"/>
            <a:r>
              <a:rPr lang="ru-RU" sz="1500" b="1" dirty="0" smtClean="0">
                <a:solidFill>
                  <a:srgbClr val="002060"/>
                </a:solidFill>
                <a:latin typeface="+mn-lt"/>
              </a:rPr>
              <a:t>Председатель </a:t>
            </a:r>
            <a:r>
              <a:rPr lang="ru-RU" sz="1500" b="1" dirty="0">
                <a:solidFill>
                  <a:srgbClr val="002060"/>
                </a:solidFill>
                <a:latin typeface="+mn-lt"/>
              </a:rPr>
              <a:t>Совета Федерации </a:t>
            </a:r>
            <a:endParaRPr lang="ru-RU" sz="1500" b="1" dirty="0" smtClean="0">
              <a:solidFill>
                <a:srgbClr val="002060"/>
              </a:solidFill>
              <a:latin typeface="+mn-lt"/>
            </a:endParaRPr>
          </a:p>
          <a:p>
            <a:pPr algn="ctr" eaLnBrk="1" hangingPunct="1"/>
            <a:r>
              <a:rPr lang="ru-RU" sz="1500" b="1" dirty="0" smtClean="0">
                <a:solidFill>
                  <a:srgbClr val="002060"/>
                </a:solidFill>
                <a:latin typeface="+mn-lt"/>
              </a:rPr>
              <a:t>Федерального </a:t>
            </a:r>
            <a:r>
              <a:rPr lang="ru-RU" sz="1500" b="1" dirty="0">
                <a:solidFill>
                  <a:srgbClr val="002060"/>
                </a:solidFill>
                <a:latin typeface="+mn-lt"/>
              </a:rPr>
              <a:t>Собрания РФ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866189" y="6021288"/>
            <a:ext cx="26790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500" b="1" dirty="0">
                <a:solidFill>
                  <a:srgbClr val="002060"/>
                </a:solidFill>
                <a:latin typeface="+mn-lt"/>
              </a:rPr>
              <a:t>Сайт Совета </a:t>
            </a:r>
            <a:r>
              <a:rPr lang="ru-RU" sz="1500" b="1" dirty="0" smtClean="0">
                <a:solidFill>
                  <a:srgbClr val="002060"/>
                </a:solidFill>
                <a:latin typeface="+mn-lt"/>
              </a:rPr>
              <a:t>Федерации - </a:t>
            </a:r>
          </a:p>
          <a:p>
            <a:pPr algn="ctr" eaLnBrk="1" hangingPunct="1"/>
            <a:r>
              <a:rPr lang="en-US" sz="1500" b="1" dirty="0">
                <a:solidFill>
                  <a:srgbClr val="002060"/>
                </a:solidFill>
                <a:latin typeface="+mn-lt"/>
                <a:hlinkClick r:id="rId3"/>
              </a:rPr>
              <a:t>http://council.gov.ru</a:t>
            </a:r>
            <a:r>
              <a:rPr lang="en-US" sz="1500" b="1" dirty="0" smtClean="0">
                <a:solidFill>
                  <a:srgbClr val="002060"/>
                </a:solidFill>
                <a:latin typeface="+mn-lt"/>
                <a:hlinkClick r:id="rId3"/>
              </a:rPr>
              <a:t>/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050" name="Picture 2" descr="ÐÐ°Ð»ÐµÐ½ÑÐ¸Ð½Ð° ÐÐ²Ð°Ð½Ð¾Ð²Ð½Ð° ÐÐ°ÑÐ²Ð¸ÐµÐ½ÐºÐ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90" y="1330694"/>
            <a:ext cx="2636098" cy="35806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55653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a2cf3dd15ee82fb20936e025e10c5f6d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" y="1340768"/>
            <a:ext cx="9144000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9129" y="16329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Государственная Дума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Федерального Собрания РФ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9058" y="1500174"/>
            <a:ext cx="5072099" cy="412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300" b="1" dirty="0" smtClean="0">
                <a:solidFill>
                  <a:srgbClr val="002060"/>
                </a:solidFill>
              </a:rPr>
              <a:t>Государственная Дума– </a:t>
            </a:r>
          </a:p>
          <a:p>
            <a:r>
              <a:rPr lang="ru-RU" sz="2300" b="1" dirty="0" smtClean="0">
                <a:solidFill>
                  <a:srgbClr val="002060"/>
                </a:solidFill>
              </a:rPr>
              <a:t>     </a:t>
            </a:r>
            <a:r>
              <a:rPr lang="ru-RU" sz="2300" b="1" dirty="0" smtClean="0">
                <a:solidFill>
                  <a:srgbClr val="C00000"/>
                </a:solidFill>
              </a:rPr>
              <a:t>нижняя палата</a:t>
            </a:r>
          </a:p>
          <a:p>
            <a:r>
              <a:rPr lang="ru-RU" sz="2300" b="1" dirty="0" smtClean="0">
                <a:solidFill>
                  <a:srgbClr val="002060"/>
                </a:solidFill>
              </a:rPr>
              <a:t>     Федерального Собрания РФ.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300" b="1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300" b="1" dirty="0" smtClean="0">
                <a:solidFill>
                  <a:srgbClr val="002060"/>
                </a:solidFill>
              </a:rPr>
              <a:t>Государственная Дума </a:t>
            </a:r>
            <a:r>
              <a:rPr lang="ru-RU" sz="2300" b="1" dirty="0" smtClean="0">
                <a:solidFill>
                  <a:srgbClr val="C00000"/>
                </a:solidFill>
              </a:rPr>
              <a:t>принимает федеральные законы</a:t>
            </a:r>
            <a:r>
              <a:rPr lang="ru-RU" sz="2300" b="1" dirty="0" smtClean="0">
                <a:solidFill>
                  <a:srgbClr val="002060"/>
                </a:solidFill>
              </a:rPr>
              <a:t> большинством голосов от общего числа депутатов.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300" b="1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300" b="1" dirty="0" smtClean="0">
                <a:solidFill>
                  <a:srgbClr val="002060"/>
                </a:solidFill>
              </a:rPr>
              <a:t>Дума состоит из 450 депутатов.                           Избирается сроком на </a:t>
            </a:r>
            <a:r>
              <a:rPr lang="ru-RU" sz="2300" b="1" dirty="0" smtClean="0">
                <a:solidFill>
                  <a:srgbClr val="C00000"/>
                </a:solidFill>
              </a:rPr>
              <a:t>5 лет</a:t>
            </a:r>
            <a:r>
              <a:rPr lang="ru-RU" sz="2300" b="1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09816" y="5236458"/>
            <a:ext cx="367240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500" b="1" dirty="0" smtClean="0">
                <a:solidFill>
                  <a:srgbClr val="002060"/>
                </a:solidFill>
                <a:latin typeface="+mn-lt"/>
              </a:rPr>
              <a:t>Вячеслав Викторович Володин </a:t>
            </a:r>
            <a:r>
              <a:rPr lang="ru-RU" sz="1500" b="1" dirty="0">
                <a:solidFill>
                  <a:srgbClr val="002060"/>
                </a:solidFill>
                <a:latin typeface="+mn-lt"/>
              </a:rPr>
              <a:t>– </a:t>
            </a:r>
            <a:endParaRPr lang="ru-RU" sz="1500" b="1" dirty="0" smtClean="0">
              <a:solidFill>
                <a:srgbClr val="002060"/>
              </a:solidFill>
              <a:latin typeface="+mn-lt"/>
            </a:endParaRPr>
          </a:p>
          <a:p>
            <a:pPr algn="ctr" eaLnBrk="1" hangingPunct="1"/>
            <a:r>
              <a:rPr lang="ru-RU" sz="1500" b="1" dirty="0" smtClean="0">
                <a:solidFill>
                  <a:srgbClr val="002060"/>
                </a:solidFill>
                <a:latin typeface="+mn-lt"/>
              </a:rPr>
              <a:t>Председатель Государственной Думы </a:t>
            </a:r>
          </a:p>
          <a:p>
            <a:pPr algn="ctr" eaLnBrk="1" hangingPunct="1"/>
            <a:r>
              <a:rPr lang="ru-RU" sz="1500" b="1" dirty="0" smtClean="0">
                <a:solidFill>
                  <a:srgbClr val="002060"/>
                </a:solidFill>
                <a:latin typeface="+mn-lt"/>
              </a:rPr>
              <a:t>Федерального </a:t>
            </a:r>
            <a:r>
              <a:rPr lang="ru-RU" sz="1500" b="1" dirty="0">
                <a:solidFill>
                  <a:srgbClr val="002060"/>
                </a:solidFill>
                <a:latin typeface="+mn-lt"/>
              </a:rPr>
              <a:t>Собрания РФ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90629" y="6142079"/>
            <a:ext cx="26790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500" b="1" dirty="0">
                <a:solidFill>
                  <a:srgbClr val="002060"/>
                </a:solidFill>
                <a:latin typeface="+mn-lt"/>
              </a:rPr>
              <a:t>Сайт </a:t>
            </a:r>
            <a:r>
              <a:rPr lang="ru-RU" sz="1500" b="1" dirty="0" smtClean="0">
                <a:solidFill>
                  <a:srgbClr val="002060"/>
                </a:solidFill>
                <a:latin typeface="+mn-lt"/>
              </a:rPr>
              <a:t>Государственной Думы –</a:t>
            </a:r>
          </a:p>
          <a:p>
            <a:pPr algn="ctr" eaLnBrk="1" hangingPunct="1"/>
            <a:r>
              <a:rPr lang="en-US" sz="1500" b="1" dirty="0">
                <a:solidFill>
                  <a:srgbClr val="002060"/>
                </a:solidFill>
                <a:latin typeface="+mn-lt"/>
                <a:hlinkClick r:id="rId3"/>
              </a:rPr>
              <a:t>http://duma.gov.ru</a:t>
            </a:r>
            <a:r>
              <a:rPr lang="en-US" sz="1500" b="1" dirty="0" smtClean="0">
                <a:solidFill>
                  <a:srgbClr val="002060"/>
                </a:solidFill>
                <a:latin typeface="+mn-lt"/>
                <a:hlinkClick r:id="rId3"/>
              </a:rPr>
              <a:t>/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8" name="Picture 2" descr="C:\Users\Admin\Desktop\Володин_В.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2668923" cy="37155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91497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a2cf3dd15ee82fb20936e025e10c5f6d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" y="1340768"/>
            <a:ext cx="9144000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7648" y="277939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Правительство Российской Федерации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54351" y="1340768"/>
            <a:ext cx="457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002060"/>
                </a:solidFill>
              </a:rPr>
              <a:t>Правительство РФ (неофициально Кабинет министров) – высший </a:t>
            </a:r>
            <a:r>
              <a:rPr lang="ru-RU" sz="2200" b="1" dirty="0" smtClean="0">
                <a:solidFill>
                  <a:srgbClr val="C00000"/>
                </a:solidFill>
              </a:rPr>
              <a:t>исполнительный орган </a:t>
            </a:r>
            <a:r>
              <a:rPr lang="ru-RU" sz="2200" b="1" dirty="0" smtClean="0">
                <a:solidFill>
                  <a:srgbClr val="002060"/>
                </a:solidFill>
              </a:rPr>
              <a:t>государственной власти.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200" b="1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002060"/>
                </a:solidFill>
              </a:rPr>
              <a:t>Состав Правительства РФ: Председатель Правительства РФ, его заместители и федеральные министры.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51193" y="4633977"/>
            <a:ext cx="41846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Дом Правительства РФ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51193" y="5323274"/>
            <a:ext cx="41763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500" b="1" dirty="0">
                <a:solidFill>
                  <a:srgbClr val="002060"/>
                </a:solidFill>
                <a:latin typeface="+mn-lt"/>
              </a:rPr>
              <a:t>Сайт </a:t>
            </a:r>
            <a:r>
              <a:rPr lang="ru-RU" sz="1500" b="1" dirty="0" smtClean="0">
                <a:solidFill>
                  <a:srgbClr val="002060"/>
                </a:solidFill>
                <a:latin typeface="+mn-lt"/>
              </a:rPr>
              <a:t>Правительства РФ – </a:t>
            </a:r>
          </a:p>
          <a:p>
            <a:pPr algn="ctr" eaLnBrk="1" hangingPunct="1"/>
            <a:r>
              <a:rPr lang="en-US" sz="1500" b="1" dirty="0">
                <a:solidFill>
                  <a:srgbClr val="002060"/>
                </a:solidFill>
                <a:latin typeface="+mn-lt"/>
                <a:hlinkClick r:id="rId3"/>
              </a:rPr>
              <a:t>http://government.ru</a:t>
            </a:r>
            <a:r>
              <a:rPr lang="en-US" sz="1500" b="1" dirty="0" smtClean="0">
                <a:solidFill>
                  <a:srgbClr val="002060"/>
                </a:solidFill>
                <a:latin typeface="+mn-lt"/>
                <a:hlinkClick r:id="rId3"/>
              </a:rPr>
              <a:t>/</a:t>
            </a:r>
            <a:endParaRPr lang="ru-RU" sz="1500" b="1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2" name="Picture 2" descr="C:\Documents and Settings\Elena\Desktop\20 лет Конституция\картинки\дом правительства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3" y="1556792"/>
            <a:ext cx="41846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38905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a2cf3dd15ee82fb20936e025e10c5f6d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" y="1340768"/>
            <a:ext cx="9144000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4" y="277939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Полномочия Правительства РФ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9059" y="1428736"/>
            <a:ext cx="50720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Правительство разрабатывает и обеспечивает исполнение федерального бюджета;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600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Обеспечивает проведение единой государственной политики </a:t>
            </a:r>
            <a:r>
              <a:rPr lang="ru-RU" sz="1600" b="1" dirty="0">
                <a:solidFill>
                  <a:srgbClr val="002060"/>
                </a:solidFill>
              </a:rPr>
              <a:t>в области культуры, науки, образования, здравоохранения, социального обеспечения, </a:t>
            </a:r>
            <a:r>
              <a:rPr lang="ru-RU" sz="1600" b="1" dirty="0" smtClean="0">
                <a:solidFill>
                  <a:srgbClr val="002060"/>
                </a:solidFill>
              </a:rPr>
              <a:t>экологии;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600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</a:rPr>
              <a:t>осуществляет меры по обеспечению обороны страны, государственной безопасности, реализации внешней политики государства</a:t>
            </a:r>
            <a:r>
              <a:rPr lang="ru-RU" sz="1600" b="1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</a:rPr>
              <a:t>осуществляет меры по обеспечению законности, прав и свобод граждан, охране собственности и общественного порядка, борьбе с преступностью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09816" y="5236458"/>
            <a:ext cx="3672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Дмитрий Анатольевич Медведев – </a:t>
            </a:r>
          </a:p>
          <a:p>
            <a:pPr algn="ctr" eaLnBrk="1" hangingPunct="1"/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Председатель Правительства РФ</a:t>
            </a:r>
            <a:endParaRPr lang="ru-RU" sz="1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146" name="Picture 2" descr="http://static.government.ru/media/photos/orig/jgEguyj8ZN9GX1WCGIs3V6AOEKjbCc1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352246"/>
            <a:ext cx="2664297" cy="35593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12268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a2cf3dd15ee82fb20936e025e10c5f6d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" y="1340768"/>
            <a:ext cx="9144000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4" y="277939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Судебная власть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3307" y="1714488"/>
            <a:ext cx="52149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Правосудие в России осуществляется только судом.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400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Судьи </a:t>
            </a:r>
            <a:r>
              <a:rPr lang="ru-RU" sz="2400" b="1" dirty="0" smtClean="0">
                <a:solidFill>
                  <a:srgbClr val="C00000"/>
                </a:solidFill>
              </a:rPr>
              <a:t>независимы</a:t>
            </a:r>
            <a:r>
              <a:rPr lang="ru-RU" sz="2400" b="1" dirty="0" smtClean="0">
                <a:solidFill>
                  <a:srgbClr val="002060"/>
                </a:solidFill>
              </a:rPr>
              <a:t> и подчиняются только Конституции РФ и закону.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400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Суды </a:t>
            </a:r>
            <a:r>
              <a:rPr lang="ru-RU" sz="2400" b="1" dirty="0" smtClean="0">
                <a:solidFill>
                  <a:srgbClr val="C00000"/>
                </a:solidFill>
              </a:rPr>
              <a:t>высшей инстанции </a:t>
            </a:r>
            <a:r>
              <a:rPr lang="ru-RU" sz="2400" b="1" dirty="0" smtClean="0">
                <a:solidFill>
                  <a:srgbClr val="002060"/>
                </a:solidFill>
              </a:rPr>
              <a:t>– Конституционный Суд, Верховный Суд, Высший Арбитражный Суд.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28734" y="5085184"/>
            <a:ext cx="30243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Фемида – </a:t>
            </a:r>
          </a:p>
          <a:p>
            <a:pPr algn="ctr" eaLnBrk="1" hangingPunct="1"/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богиня правосудия и порядка</a:t>
            </a:r>
            <a:endParaRPr lang="ru-RU" sz="1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" name="Picture 2" descr="C:\Documents and Settings\Elena\Desktop\фемид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58" y="1340768"/>
            <a:ext cx="2055813" cy="36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16536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a2cf3dd15ee82fb20936e025e10c5f6d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" y="1340768"/>
            <a:ext cx="9144000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4" y="277939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Местное самоуправление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1960" y="1345095"/>
            <a:ext cx="49320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Местное самоуправление – форма осуществления народом своей власти.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000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Местное самоуправление осуществляется гражданами путем референдума, выборов, других форм </a:t>
            </a:r>
            <a:r>
              <a:rPr lang="ru-RU" sz="2000" b="1" dirty="0" smtClean="0">
                <a:solidFill>
                  <a:srgbClr val="C00000"/>
                </a:solidFill>
              </a:rPr>
              <a:t>прямого волеизъявления</a:t>
            </a:r>
            <a:r>
              <a:rPr lang="ru-RU" sz="2000" b="1" dirty="0" smtClean="0">
                <a:solidFill>
                  <a:srgbClr val="002060"/>
                </a:solidFill>
              </a:rPr>
              <a:t>, через выборные и другие органы местного самоуправления.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000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Территориальную основу местного самоуправления составляют муниципальные образования.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-17309" y="1484784"/>
            <a:ext cx="3797221" cy="407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21 апреля – </a:t>
            </a:r>
          </a:p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День местного</a:t>
            </a:r>
          </a:p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самоуправления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ru-RU" sz="19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    </a:t>
            </a:r>
            <a:r>
              <a:rPr lang="ru-RU" sz="1900" b="1" dirty="0">
                <a:solidFill>
                  <a:srgbClr val="002060"/>
                </a:solidFill>
              </a:rPr>
              <a:t>П</a:t>
            </a:r>
            <a:r>
              <a:rPr kumimoji="0" lang="ru-RU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амятный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день  «установлен в целях повышения роли и значения института местного самоуправления, развития демократии и гражданского общества».</a:t>
            </a:r>
          </a:p>
        </p:txBody>
      </p:sp>
    </p:spTree>
    <p:extLst>
      <p:ext uri="{BB962C8B-B14F-4D97-AF65-F5344CB8AC3E}">
        <p14:creationId xmlns="" xmlns:p14="http://schemas.microsoft.com/office/powerpoint/2010/main" val="1168866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a2cf3dd15ee82fb20936e025e10c5f6d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" y="1340768"/>
            <a:ext cx="9144000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5138" y="1844824"/>
            <a:ext cx="913899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</a:rPr>
              <a:t>Соблюдение Основного Закона государства – </a:t>
            </a:r>
            <a:r>
              <a:rPr lang="ru-RU" sz="3400" b="1" dirty="0" smtClean="0">
                <a:solidFill>
                  <a:srgbClr val="002060"/>
                </a:solidFill>
              </a:rPr>
              <a:t>Конституции Российской Федерации, обеспечивает возможность каждому человеку в стране жить свободно и уверенно в завтрашнем дне.</a:t>
            </a:r>
            <a:endParaRPr lang="ru-RU" sz="3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1135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a2cf3dd15ee82fb20936e025e10c5f6d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" y="1340768"/>
            <a:ext cx="9144000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1021" y="260648"/>
            <a:ext cx="913899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 1994 году Указом Президента РФ </a:t>
            </a:r>
            <a:r>
              <a:rPr lang="ru-RU" sz="2400" b="1" dirty="0" smtClean="0">
                <a:solidFill>
                  <a:srgbClr val="C00000"/>
                </a:solidFill>
              </a:rPr>
              <a:t>12 декабря</a:t>
            </a:r>
            <a:r>
              <a:rPr lang="ru-RU" sz="2400" b="1" dirty="0" smtClean="0">
                <a:solidFill>
                  <a:srgbClr val="002060"/>
                </a:solidFill>
              </a:rPr>
              <a:t> –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д</a:t>
            </a:r>
            <a:r>
              <a:rPr lang="ru-RU" sz="2400" b="1" dirty="0" smtClean="0">
                <a:solidFill>
                  <a:srgbClr val="002060"/>
                </a:solidFill>
              </a:rPr>
              <a:t>ень принятия Конституции - был объявлен</a:t>
            </a:r>
            <a:r>
              <a:rPr lang="ru-RU" sz="25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500" b="1" dirty="0" smtClean="0">
                <a:solidFill>
                  <a:srgbClr val="C00000"/>
                </a:solidFill>
              </a:rPr>
              <a:t>государственным праздником</a:t>
            </a:r>
          </a:p>
        </p:txBody>
      </p:sp>
      <p:pic>
        <p:nvPicPr>
          <p:cNvPr id="4098" name="Picture 2" descr="C:\Users\Admin\Desktop\___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417" y="1844824"/>
            <a:ext cx="5539797" cy="3693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47995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слайды для презентаций\ios-8-apple-1024x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4" y="1412776"/>
            <a:ext cx="9143999" cy="4176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8384" y="260648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Первые конституционные проекты в России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6719" y="1700808"/>
            <a:ext cx="44058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</a:rPr>
              <a:t>«Введение к уложению государственных законов» (План всеобщего государственного </a:t>
            </a:r>
            <a:r>
              <a:rPr lang="ru-RU" sz="2200" b="1" dirty="0" smtClean="0">
                <a:solidFill>
                  <a:srgbClr val="002060"/>
                </a:solidFill>
              </a:rPr>
              <a:t>образования) </a:t>
            </a:r>
            <a:r>
              <a:rPr lang="ru-RU" sz="2200" b="1" dirty="0" smtClean="0">
                <a:solidFill>
                  <a:srgbClr val="C00000"/>
                </a:solidFill>
              </a:rPr>
              <a:t>М</a:t>
            </a:r>
            <a:r>
              <a:rPr lang="ru-RU" sz="2200" b="1" dirty="0">
                <a:solidFill>
                  <a:srgbClr val="C00000"/>
                </a:solidFill>
              </a:rPr>
              <a:t>. М. Сперанского </a:t>
            </a:r>
            <a:r>
              <a:rPr lang="ru-RU" sz="2200" b="1" dirty="0">
                <a:solidFill>
                  <a:srgbClr val="002060"/>
                </a:solidFill>
              </a:rPr>
              <a:t>(1809</a:t>
            </a:r>
            <a:r>
              <a:rPr lang="ru-RU" sz="2200" b="1" dirty="0" smtClean="0">
                <a:solidFill>
                  <a:srgbClr val="002060"/>
                </a:solidFill>
              </a:rPr>
              <a:t>).</a:t>
            </a:r>
            <a:endParaRPr lang="ru-RU" sz="2200" b="1" dirty="0">
              <a:solidFill>
                <a:srgbClr val="002060"/>
              </a:solidFill>
            </a:endParaRPr>
          </a:p>
          <a:p>
            <a:endParaRPr lang="ru-RU" sz="2200" b="1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</a:rPr>
              <a:t>«Государственная уставная грамота Российской империи» </a:t>
            </a:r>
            <a:r>
              <a:rPr lang="ru-RU" sz="2200" b="1" dirty="0" smtClean="0">
                <a:solidFill>
                  <a:srgbClr val="C00000"/>
                </a:solidFill>
              </a:rPr>
              <a:t>Н</a:t>
            </a:r>
            <a:r>
              <a:rPr lang="ru-RU" sz="2200" b="1" dirty="0">
                <a:solidFill>
                  <a:srgbClr val="C00000"/>
                </a:solidFill>
              </a:rPr>
              <a:t>. Н. Новосильцева </a:t>
            </a:r>
            <a:r>
              <a:rPr lang="ru-RU" sz="2200" b="1" dirty="0">
                <a:solidFill>
                  <a:srgbClr val="002060"/>
                </a:solidFill>
              </a:rPr>
              <a:t>(1818</a:t>
            </a:r>
            <a:r>
              <a:rPr lang="ru-RU" sz="2200" b="1" dirty="0" smtClean="0">
                <a:solidFill>
                  <a:srgbClr val="002060"/>
                </a:solidFill>
              </a:rPr>
              <a:t>).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7" name="Picture 3" descr="D:\Мои документы\Загрузки\ММСперанск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5" y="1406961"/>
            <a:ext cx="199707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D:\Мои документы\Загрузки\Новосильце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33639"/>
            <a:ext cx="187642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23430" y="4102935"/>
            <a:ext cx="20002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500" b="1" dirty="0">
                <a:solidFill>
                  <a:srgbClr val="002060"/>
                </a:solidFill>
                <a:latin typeface="+mn-lt"/>
              </a:rPr>
              <a:t>М. М. Сперанский (1772 - 1839)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 rot="10800000" flipV="1">
            <a:off x="2349847" y="4693751"/>
            <a:ext cx="20002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500" b="1" dirty="0">
                <a:solidFill>
                  <a:srgbClr val="002060"/>
                </a:solidFill>
                <a:latin typeface="+mn-lt"/>
              </a:rPr>
              <a:t>Н. Н. Новосильцев (1761 - 1838)</a:t>
            </a:r>
          </a:p>
        </p:txBody>
      </p:sp>
    </p:spTree>
    <p:extLst>
      <p:ext uri="{BB962C8B-B14F-4D97-AF65-F5344CB8AC3E}">
        <p14:creationId xmlns="" xmlns:p14="http://schemas.microsoft.com/office/powerpoint/2010/main" val="2123552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31" y="86136"/>
            <a:ext cx="9138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Что почитать и послушать</a:t>
            </a:r>
            <a:endParaRPr lang="ru-RU" sz="2500" b="1" dirty="0" smtClean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4" y="6000768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Презентацию подготовила библиограф ИБО ЦГБ «ЦБС» г. Пскова Е. П. Примак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132" y="692696"/>
            <a:ext cx="892899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solidFill>
                  <a:srgbClr val="002060"/>
                </a:solidFill>
              </a:rPr>
              <a:t>Конституция Российской Федерации </a:t>
            </a:r>
            <a:r>
              <a:rPr lang="en-US" sz="1400" b="1" dirty="0">
                <a:solidFill>
                  <a:srgbClr val="002060"/>
                </a:solidFill>
              </a:rPr>
              <a:t>[</a:t>
            </a:r>
            <a:r>
              <a:rPr lang="ru-RU" sz="1400" b="1" dirty="0">
                <a:solidFill>
                  <a:srgbClr val="002060"/>
                </a:solidFill>
              </a:rPr>
              <a:t>Электронный ресурс</a:t>
            </a:r>
            <a:r>
              <a:rPr lang="en-US" sz="1400" b="1" dirty="0">
                <a:solidFill>
                  <a:srgbClr val="002060"/>
                </a:solidFill>
              </a:rPr>
              <a:t>]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: (</a:t>
            </a:r>
            <a:r>
              <a:rPr lang="ru-RU" sz="1400" b="1" dirty="0">
                <a:solidFill>
                  <a:srgbClr val="002060"/>
                </a:solidFill>
              </a:rPr>
              <a:t>принята всенародным голосованием </a:t>
            </a:r>
            <a:r>
              <a:rPr lang="ru-RU" sz="1400" b="1" dirty="0" smtClean="0">
                <a:solidFill>
                  <a:srgbClr val="002060"/>
                </a:solidFill>
              </a:rPr>
              <a:t>12.12.1993 ; </a:t>
            </a:r>
          </a:p>
          <a:p>
            <a:pPr lvl="0"/>
            <a:r>
              <a:rPr lang="ru-RU" sz="1400" b="1" dirty="0" smtClean="0">
                <a:solidFill>
                  <a:srgbClr val="002060"/>
                </a:solidFill>
              </a:rPr>
              <a:t>с </a:t>
            </a:r>
            <a:r>
              <a:rPr lang="ru-RU" sz="1400" b="1" dirty="0">
                <a:solidFill>
                  <a:srgbClr val="002060"/>
                </a:solidFill>
              </a:rPr>
              <a:t>учетом поправок, внесенных Законами РФ о поправках к Конституции РФ от 30.12.2008 N 6-ФКЗ, от 30.12.2008 N 7-ФКЗ, от 05.02.2014 N 2-ФКЗ, от 21.07.2014 N 11-ФКЗ) // </a:t>
            </a:r>
            <a:r>
              <a:rPr lang="ru-RU" sz="1400" b="1" dirty="0" smtClean="0">
                <a:solidFill>
                  <a:srgbClr val="002060"/>
                </a:solidFill>
              </a:rPr>
              <a:t>Справочная </a:t>
            </a:r>
            <a:r>
              <a:rPr lang="ru-RU" sz="1400" b="1" dirty="0">
                <a:solidFill>
                  <a:srgbClr val="002060"/>
                </a:solidFill>
              </a:rPr>
              <a:t>правовая система «</a:t>
            </a:r>
            <a:r>
              <a:rPr lang="ru-RU" sz="1400" b="1" dirty="0" err="1">
                <a:solidFill>
                  <a:srgbClr val="002060"/>
                </a:solidFill>
              </a:rPr>
              <a:t>КонсультантПлюс</a:t>
            </a:r>
            <a:r>
              <a:rPr lang="ru-RU" sz="1400" b="1" dirty="0" smtClean="0">
                <a:solidFill>
                  <a:srgbClr val="002060"/>
                </a:solidFill>
              </a:rPr>
              <a:t>».</a:t>
            </a:r>
            <a:endParaRPr lang="ru-RU" sz="1400" b="1" dirty="0">
              <a:solidFill>
                <a:srgbClr val="002060"/>
              </a:solidFill>
            </a:endParaRPr>
          </a:p>
          <a:p>
            <a:pPr lvl="0"/>
            <a:endParaRPr lang="ru-RU" sz="1400" b="1" dirty="0">
              <a:solidFill>
                <a:srgbClr val="002060"/>
              </a:solidFill>
            </a:endParaRPr>
          </a:p>
          <a:p>
            <a:pPr lvl="0"/>
            <a:r>
              <a:rPr lang="ru-RU" sz="1400" b="1" dirty="0">
                <a:solidFill>
                  <a:srgbClr val="002060"/>
                </a:solidFill>
              </a:rPr>
              <a:t>О Дне Конституции Российской Федерации</a:t>
            </a:r>
            <a:r>
              <a:rPr lang="en-US" sz="1400" b="1" dirty="0">
                <a:solidFill>
                  <a:srgbClr val="002060"/>
                </a:solidFill>
              </a:rPr>
              <a:t> [</a:t>
            </a:r>
            <a:r>
              <a:rPr lang="ru-RU" sz="1400" b="1" dirty="0">
                <a:solidFill>
                  <a:srgbClr val="002060"/>
                </a:solidFill>
              </a:rPr>
              <a:t>Электронный ресурс</a:t>
            </a:r>
            <a:r>
              <a:rPr lang="en-US" sz="1400" b="1" dirty="0">
                <a:solidFill>
                  <a:srgbClr val="002060"/>
                </a:solidFill>
              </a:rPr>
              <a:t>] </a:t>
            </a:r>
            <a:r>
              <a:rPr lang="ru-RU" sz="1400" b="1" dirty="0">
                <a:solidFill>
                  <a:srgbClr val="002060"/>
                </a:solidFill>
              </a:rPr>
              <a:t>: указ Президента РФ от 19.09.1994 N 1926 // Справочная правовая система «</a:t>
            </a:r>
            <a:r>
              <a:rPr lang="ru-RU" sz="1400" b="1" dirty="0" err="1">
                <a:solidFill>
                  <a:srgbClr val="002060"/>
                </a:solidFill>
              </a:rPr>
              <a:t>КонсультантПлюс</a:t>
            </a:r>
            <a:r>
              <a:rPr lang="ru-RU" sz="1400" b="1" dirty="0" smtClean="0">
                <a:solidFill>
                  <a:srgbClr val="002060"/>
                </a:solidFill>
              </a:rPr>
              <a:t>».</a:t>
            </a:r>
            <a:endParaRPr lang="ru-RU" sz="1400" b="1" dirty="0">
              <a:solidFill>
                <a:srgbClr val="002060"/>
              </a:solidFill>
            </a:endParaRPr>
          </a:p>
          <a:p>
            <a:pPr lvl="0"/>
            <a:endParaRPr lang="ru-RU" sz="1400" b="1" dirty="0">
              <a:solidFill>
                <a:srgbClr val="002060"/>
              </a:solidFill>
            </a:endParaRPr>
          </a:p>
          <a:p>
            <a:pPr lvl="0"/>
            <a:r>
              <a:rPr lang="ru-RU" sz="1400" b="1" dirty="0" smtClean="0">
                <a:solidFill>
                  <a:srgbClr val="002060"/>
                </a:solidFill>
              </a:rPr>
              <a:t>***</a:t>
            </a:r>
            <a:endParaRPr lang="ru-RU" sz="1400" b="1" dirty="0">
              <a:solidFill>
                <a:srgbClr val="002060"/>
              </a:solidFill>
            </a:endParaRPr>
          </a:p>
          <a:p>
            <a:pPr lvl="0"/>
            <a:r>
              <a:rPr lang="ru-RU" sz="1400" b="1" dirty="0">
                <a:solidFill>
                  <a:srgbClr val="002060"/>
                </a:solidFill>
              </a:rPr>
              <a:t>Шахрай, С. М. Конституционное право Российской </a:t>
            </a:r>
            <a:r>
              <a:rPr lang="ru-RU" sz="1400" b="1" dirty="0" smtClean="0">
                <a:solidFill>
                  <a:srgbClr val="002060"/>
                </a:solidFill>
              </a:rPr>
              <a:t>Федерации [Электронный ресурс] : </a:t>
            </a:r>
            <a:r>
              <a:rPr lang="ru-RU" sz="1400" b="1" dirty="0">
                <a:solidFill>
                  <a:srgbClr val="002060"/>
                </a:solidFill>
              </a:rPr>
              <a:t>учебник для академического </a:t>
            </a:r>
            <a:r>
              <a:rPr lang="ru-RU" sz="1400" b="1" dirty="0" err="1">
                <a:solidFill>
                  <a:srgbClr val="002060"/>
                </a:solidFill>
              </a:rPr>
              <a:t>бакалавриата</a:t>
            </a:r>
            <a:r>
              <a:rPr lang="ru-RU" sz="1400" b="1" dirty="0">
                <a:solidFill>
                  <a:srgbClr val="002060"/>
                </a:solidFill>
              </a:rPr>
              <a:t> и магистратуры / С. М. Шахрай. - 4-е изд., изм. и доп. </a:t>
            </a:r>
            <a:r>
              <a:rPr lang="ru-RU" sz="1400" b="1" dirty="0" smtClean="0">
                <a:solidFill>
                  <a:srgbClr val="002060"/>
                </a:solidFill>
              </a:rPr>
              <a:t>- Москва : </a:t>
            </a:r>
            <a:r>
              <a:rPr lang="ru-RU" sz="1400" b="1" dirty="0">
                <a:solidFill>
                  <a:srgbClr val="002060"/>
                </a:solidFill>
              </a:rPr>
              <a:t>Статут, 2017. - 624 с. // Справочная правовая система «</a:t>
            </a:r>
            <a:r>
              <a:rPr lang="ru-RU" sz="1400" b="1" dirty="0" err="1">
                <a:solidFill>
                  <a:srgbClr val="002060"/>
                </a:solidFill>
              </a:rPr>
              <a:t>КонсультантПлюс</a:t>
            </a:r>
            <a:r>
              <a:rPr lang="ru-RU" sz="1400" b="1" dirty="0" smtClean="0">
                <a:solidFill>
                  <a:srgbClr val="002060"/>
                </a:solidFill>
              </a:rPr>
              <a:t>».</a:t>
            </a:r>
            <a:endParaRPr lang="ru-RU" sz="1400" b="1" dirty="0">
              <a:solidFill>
                <a:srgbClr val="002060"/>
              </a:solidFill>
            </a:endParaRPr>
          </a:p>
          <a:p>
            <a:pPr lvl="0"/>
            <a:endParaRPr lang="ru-RU" sz="1400" b="1" dirty="0">
              <a:solidFill>
                <a:srgbClr val="002060"/>
              </a:solidFill>
            </a:endParaRPr>
          </a:p>
          <a:p>
            <a:pPr lvl="0"/>
            <a:r>
              <a:rPr lang="ru-RU" sz="1400" b="1" dirty="0">
                <a:solidFill>
                  <a:srgbClr val="002060"/>
                </a:solidFill>
              </a:rPr>
              <a:t>***</a:t>
            </a:r>
          </a:p>
          <a:p>
            <a:pPr lvl="0"/>
            <a:r>
              <a:rPr lang="ru-RU" sz="1400" b="1" dirty="0">
                <a:solidFill>
                  <a:srgbClr val="002060"/>
                </a:solidFill>
              </a:rPr>
              <a:t>Крашенинников, П. Закон без права [Электронный ресурс] : </a:t>
            </a:r>
            <a:r>
              <a:rPr lang="ru-RU" sz="1400" b="1" dirty="0" smtClean="0">
                <a:solidFill>
                  <a:srgbClr val="002060"/>
                </a:solidFill>
              </a:rPr>
              <a:t>какие </a:t>
            </a:r>
            <a:r>
              <a:rPr lang="ru-RU" sz="1400" b="1" dirty="0">
                <a:solidFill>
                  <a:srgbClr val="002060"/>
                </a:solidFill>
              </a:rPr>
              <a:t>уроки дает нам первая Конституция РСФСР / Павел Крашенинников // Российская газета. – 2018. – 9 июля. – Режим доступа: </a:t>
            </a:r>
            <a:r>
              <a:rPr lang="ru-RU" sz="1400" b="1" dirty="0">
                <a:solidFill>
                  <a:srgbClr val="002060"/>
                </a:solidFill>
                <a:hlinkClick r:id="rId2"/>
              </a:rPr>
              <a:t>https://</a:t>
            </a:r>
            <a:r>
              <a:rPr lang="ru-RU" sz="1400" b="1" dirty="0" smtClean="0">
                <a:solidFill>
                  <a:srgbClr val="002060"/>
                </a:solidFill>
                <a:hlinkClick r:id="rId2"/>
              </a:rPr>
              <a:t>rg.ru/2018/07/09/krasheninnikov-o-verhovenstve-zakona-v-konstitucii-1918-goda-rechi-ne-shlo.html</a:t>
            </a:r>
            <a:r>
              <a:rPr lang="ru-RU" sz="1400" b="1" dirty="0" smtClean="0">
                <a:solidFill>
                  <a:srgbClr val="002060"/>
                </a:solidFill>
              </a:rPr>
              <a:t> . – 31.10.2018.</a:t>
            </a:r>
            <a:endParaRPr lang="ru-RU" sz="1400" b="1" dirty="0">
              <a:solidFill>
                <a:srgbClr val="002060"/>
              </a:solidFill>
            </a:endParaRPr>
          </a:p>
          <a:p>
            <a:pPr lvl="0"/>
            <a:endParaRPr lang="ru-RU" sz="1400" b="1" dirty="0">
              <a:solidFill>
                <a:srgbClr val="002060"/>
              </a:solidFill>
            </a:endParaRPr>
          </a:p>
          <a:p>
            <a:pPr lvl="0"/>
            <a:r>
              <a:rPr lang="ru-RU" sz="1400" b="1" dirty="0">
                <a:solidFill>
                  <a:srgbClr val="002060"/>
                </a:solidFill>
              </a:rPr>
              <a:t>***</a:t>
            </a:r>
          </a:p>
          <a:p>
            <a:pPr lvl="0"/>
            <a:r>
              <a:rPr lang="ru-RU" sz="1400" b="1" dirty="0" smtClean="0">
                <a:solidFill>
                  <a:srgbClr val="002060"/>
                </a:solidFill>
              </a:rPr>
              <a:t>Мамонов, В. В. Конституции России: от диктатуры пролетариата к ценности человека [Электронный ресурс] : лекция </a:t>
            </a:r>
            <a:r>
              <a:rPr lang="ru-RU" sz="1400" b="1" dirty="0">
                <a:solidFill>
                  <a:srgbClr val="002060"/>
                </a:solidFill>
              </a:rPr>
              <a:t>доктора юридических наук, профессора, заведующего кафедрой государственного права ЛГУ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lvl="0"/>
            <a:r>
              <a:rPr lang="ru-RU" sz="1400" b="1" dirty="0" smtClean="0">
                <a:solidFill>
                  <a:srgbClr val="002060"/>
                </a:solidFill>
              </a:rPr>
              <a:t>им. А</a:t>
            </a:r>
            <a:r>
              <a:rPr lang="ru-RU" sz="1400" b="1" dirty="0">
                <a:solidFill>
                  <a:srgbClr val="002060"/>
                </a:solidFill>
              </a:rPr>
              <a:t>. С. Пушкина </a:t>
            </a:r>
            <a:r>
              <a:rPr lang="ru-RU" sz="1400" b="1" dirty="0" smtClean="0">
                <a:solidFill>
                  <a:srgbClr val="002060"/>
                </a:solidFill>
              </a:rPr>
              <a:t>от 19 января 2018 г. / В. В. Мамонов. </a:t>
            </a:r>
            <a:r>
              <a:rPr lang="ru-RU" sz="1400" b="1" dirty="0">
                <a:solidFill>
                  <a:srgbClr val="002060"/>
                </a:solidFill>
              </a:rPr>
              <a:t>– Режим доступа: </a:t>
            </a:r>
            <a:r>
              <a:rPr lang="en-US" sz="1400" b="1" dirty="0">
                <a:solidFill>
                  <a:srgbClr val="002060"/>
                </a:solidFill>
                <a:hlinkClick r:id="rId3"/>
              </a:rPr>
              <a:t>https://www.youtube.com/watch?time_continue=826&amp;v=qBYGIlLDWFk</a:t>
            </a:r>
            <a:r>
              <a:rPr lang="ru-RU" sz="1400" b="1" dirty="0">
                <a:solidFill>
                  <a:srgbClr val="002060"/>
                </a:solidFill>
              </a:rPr>
              <a:t> . – </a:t>
            </a:r>
            <a:r>
              <a:rPr lang="ru-RU" sz="1400" b="1">
                <a:solidFill>
                  <a:srgbClr val="002060"/>
                </a:solidFill>
              </a:rPr>
              <a:t>31.10.2018</a:t>
            </a:r>
            <a:r>
              <a:rPr lang="ru-RU" sz="1400" b="1" smtClean="0">
                <a:solidFill>
                  <a:srgbClr val="002060"/>
                </a:solidFill>
              </a:rPr>
              <a:t>.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1307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слайды для презентаций\ios-8-apple-1024x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4" y="1412776"/>
            <a:ext cx="9143999" cy="4176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44288" y="32048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Конституционные </a:t>
            </a:r>
            <a:r>
              <a:rPr lang="ru-RU" sz="3200" b="1" dirty="0">
                <a:solidFill>
                  <a:srgbClr val="C00000"/>
                </a:solidFill>
              </a:rPr>
              <a:t>проекты </a:t>
            </a:r>
            <a:r>
              <a:rPr lang="ru-RU" sz="3200" b="1" dirty="0" smtClean="0">
                <a:solidFill>
                  <a:srgbClr val="C00000"/>
                </a:solidFill>
              </a:rPr>
              <a:t>декабристов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1" name="Picture 2" descr="C:\Documents and Settings\Elena\Desktop\Пестел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04" y="866592"/>
            <a:ext cx="1802044" cy="229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Documents and Settings\Elena\Desktop\Муравье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718" y="2244750"/>
            <a:ext cx="1704285" cy="230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5002204" y="3120325"/>
            <a:ext cx="18020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500" b="1" dirty="0">
                <a:solidFill>
                  <a:srgbClr val="002060"/>
                </a:solidFill>
                <a:latin typeface="+mn-lt"/>
              </a:rPr>
              <a:t>П. И. Пестель</a:t>
            </a:r>
          </a:p>
          <a:p>
            <a:pPr algn="ctr" eaLnBrk="1" hangingPunct="1"/>
            <a:r>
              <a:rPr lang="ru-RU" sz="1500" b="1" dirty="0">
                <a:solidFill>
                  <a:srgbClr val="002060"/>
                </a:solidFill>
                <a:latin typeface="+mn-lt"/>
              </a:rPr>
              <a:t>(1793 - 1826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)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7181464" y="4549898"/>
            <a:ext cx="17042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500" b="1" dirty="0">
                <a:solidFill>
                  <a:srgbClr val="002060"/>
                </a:solidFill>
                <a:latin typeface="+mn-lt"/>
              </a:rPr>
              <a:t>Н. М. Муравьев</a:t>
            </a:r>
          </a:p>
          <a:p>
            <a:pPr algn="ctr" eaLnBrk="1" hangingPunct="1"/>
            <a:r>
              <a:rPr lang="ru-RU" sz="1500" b="1" dirty="0">
                <a:solidFill>
                  <a:srgbClr val="002060"/>
                </a:solidFill>
                <a:latin typeface="+mn-lt"/>
              </a:rPr>
              <a:t>(1795 - 1843)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446599"/>
            <a:ext cx="4571999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700" b="1" dirty="0" smtClean="0">
                <a:solidFill>
                  <a:srgbClr val="002060"/>
                </a:solidFill>
              </a:rPr>
              <a:t>«Русская правда» </a:t>
            </a:r>
          </a:p>
          <a:p>
            <a:r>
              <a:rPr lang="ru-RU" sz="2700" b="1" dirty="0" smtClean="0">
                <a:solidFill>
                  <a:srgbClr val="002060"/>
                </a:solidFill>
              </a:rPr>
              <a:t>      </a:t>
            </a:r>
            <a:r>
              <a:rPr lang="ru-RU" sz="2700" b="1" dirty="0" smtClean="0">
                <a:solidFill>
                  <a:srgbClr val="C00000"/>
                </a:solidFill>
              </a:rPr>
              <a:t>П. И. Пестеля</a:t>
            </a:r>
            <a:r>
              <a:rPr lang="ru-RU" sz="2700" b="1" dirty="0" smtClean="0">
                <a:solidFill>
                  <a:srgbClr val="002060"/>
                </a:solidFill>
              </a:rPr>
              <a:t>;</a:t>
            </a:r>
          </a:p>
          <a:p>
            <a:endParaRPr lang="ru-RU" sz="900" b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endParaRPr lang="ru-RU" sz="2700" b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700" b="1" dirty="0" smtClean="0">
                <a:solidFill>
                  <a:srgbClr val="002060"/>
                </a:solidFill>
              </a:rPr>
              <a:t>Конституционный проект                                                         </a:t>
            </a:r>
            <a:r>
              <a:rPr lang="ru-RU" sz="2700" b="1" dirty="0" smtClean="0">
                <a:solidFill>
                  <a:srgbClr val="C00000"/>
                </a:solidFill>
              </a:rPr>
              <a:t>Н. М. Муравьева</a:t>
            </a:r>
            <a:r>
              <a:rPr lang="ru-RU" sz="2700" b="1" dirty="0" smtClean="0">
                <a:solidFill>
                  <a:srgbClr val="002060"/>
                </a:solidFill>
              </a:rPr>
              <a:t>;</a:t>
            </a:r>
          </a:p>
          <a:p>
            <a:pPr marL="457200" indent="-457200">
              <a:buFont typeface="Wingdings" pitchFamily="2" charset="2"/>
              <a:buChar char="ü"/>
            </a:pPr>
            <a:endParaRPr lang="ru-RU" sz="2700" b="1" dirty="0" smtClean="0">
              <a:solidFill>
                <a:srgbClr val="002060"/>
              </a:solidFill>
            </a:endParaRPr>
          </a:p>
          <a:p>
            <a:endParaRPr lang="ru-RU" sz="900" b="1" dirty="0"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700" b="1" dirty="0" smtClean="0">
                <a:solidFill>
                  <a:srgbClr val="002060"/>
                </a:solidFill>
              </a:rPr>
              <a:t>«Манифест к русскому народу»                                                 </a:t>
            </a:r>
            <a:r>
              <a:rPr lang="ru-RU" sz="2700" b="1" dirty="0" smtClean="0">
                <a:solidFill>
                  <a:srgbClr val="C00000"/>
                </a:solidFill>
              </a:rPr>
              <a:t>С. П. Трубецкого.</a:t>
            </a:r>
            <a:endParaRPr lang="ru-RU" sz="2700" b="1" dirty="0">
              <a:solidFill>
                <a:srgbClr val="C00000"/>
              </a:solidFill>
            </a:endParaRPr>
          </a:p>
        </p:txBody>
      </p:sp>
      <p:pic>
        <p:nvPicPr>
          <p:cNvPr id="2" name="Picture 2" descr="C:\Users\Admin\Desktop\i_1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00" y="3886769"/>
            <a:ext cx="1717948" cy="21810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5086300" y="6067816"/>
            <a:ext cx="17042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500" b="1" dirty="0" smtClean="0">
                <a:solidFill>
                  <a:srgbClr val="002060"/>
                </a:solidFill>
                <a:latin typeface="+mn-lt"/>
              </a:rPr>
              <a:t>С. П. Трубецкой</a:t>
            </a:r>
            <a:endParaRPr lang="ru-RU" sz="1500" b="1" dirty="0">
              <a:solidFill>
                <a:srgbClr val="002060"/>
              </a:solidFill>
              <a:latin typeface="+mn-lt"/>
            </a:endParaRPr>
          </a:p>
          <a:p>
            <a:pPr algn="ctr" eaLnBrk="1" hangingPunct="1"/>
            <a:r>
              <a:rPr lang="ru-RU" sz="1500" b="1" dirty="0" smtClean="0">
                <a:solidFill>
                  <a:srgbClr val="002060"/>
                </a:solidFill>
                <a:latin typeface="+mn-lt"/>
              </a:rPr>
              <a:t>(1790-1860)</a:t>
            </a:r>
            <a:endParaRPr lang="ru-RU" sz="15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7707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слайды для презентаций\ios-8-apple-1024x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" y="1412776"/>
            <a:ext cx="9143999" cy="4176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583" y="188638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Конституционные преобразования Александра </a:t>
            </a:r>
            <a:r>
              <a:rPr lang="en-US" sz="3200" b="1" dirty="0" smtClean="0">
                <a:solidFill>
                  <a:srgbClr val="C00000"/>
                </a:solidFill>
              </a:rPr>
              <a:t>II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0148" y="1196752"/>
            <a:ext cx="9177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>
                <a:solidFill>
                  <a:srgbClr val="002060"/>
                </a:solidFill>
              </a:rPr>
              <a:t>Конституция»  </a:t>
            </a:r>
            <a:r>
              <a:rPr lang="ru-RU" sz="2400" b="1" dirty="0" smtClean="0">
                <a:solidFill>
                  <a:srgbClr val="C00000"/>
                </a:solidFill>
              </a:rPr>
              <a:t>М. Т. </a:t>
            </a:r>
            <a:r>
              <a:rPr lang="ru-RU" sz="2400" b="1" dirty="0" err="1" smtClean="0">
                <a:solidFill>
                  <a:srgbClr val="C00000"/>
                </a:solidFill>
              </a:rPr>
              <a:t>Лорис</a:t>
            </a:r>
            <a:r>
              <a:rPr lang="ru-RU" sz="2400" b="1" dirty="0" smtClean="0">
                <a:solidFill>
                  <a:srgbClr val="C00000"/>
                </a:solidFill>
              </a:rPr>
              <a:t>-Меликова</a:t>
            </a:r>
            <a:r>
              <a:rPr lang="en-US" sz="2400" b="1" dirty="0" smtClean="0">
                <a:solidFill>
                  <a:srgbClr val="002060"/>
                </a:solidFill>
              </a:rPr>
              <a:t> (1881)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Admin\Desktop\loris-melikov-aivazovsk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895" y="1955115"/>
            <a:ext cx="2376264" cy="30037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495881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М. Т. </a:t>
            </a:r>
            <a:r>
              <a:rPr lang="ru-RU" sz="1400" b="1" dirty="0" err="1" smtClean="0">
                <a:solidFill>
                  <a:srgbClr val="002060"/>
                </a:solidFill>
              </a:rPr>
              <a:t>Лорис</a:t>
            </a:r>
            <a:r>
              <a:rPr lang="ru-RU" sz="1400" b="1" dirty="0" smtClean="0">
                <a:solidFill>
                  <a:srgbClr val="002060"/>
                </a:solidFill>
              </a:rPr>
              <a:t>-Меликов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(1824-1888)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Users\Admin\Desktop\Screenshot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986" y="1955115"/>
            <a:ext cx="2088232" cy="30330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484986" y="4988212"/>
            <a:ext cx="20789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Александр </a:t>
            </a:r>
            <a:r>
              <a:rPr lang="en-US" sz="1400" b="1" dirty="0" smtClean="0">
                <a:solidFill>
                  <a:srgbClr val="002060"/>
                </a:solidFill>
              </a:rPr>
              <a:t>II </a:t>
            </a:r>
            <a:r>
              <a:rPr lang="ru-RU" sz="1400" b="1" dirty="0" smtClean="0">
                <a:solidFill>
                  <a:srgbClr val="002060"/>
                </a:solidFill>
              </a:rPr>
              <a:t>(Александр Николаевич Романов) (</a:t>
            </a:r>
            <a:r>
              <a:rPr lang="en-US" sz="1400" b="1" dirty="0" smtClean="0">
                <a:solidFill>
                  <a:srgbClr val="002060"/>
                </a:solidFill>
              </a:rPr>
              <a:t>1</a:t>
            </a:r>
            <a:r>
              <a:rPr lang="ru-RU" sz="1400" b="1" dirty="0" smtClean="0">
                <a:solidFill>
                  <a:srgbClr val="002060"/>
                </a:solidFill>
              </a:rPr>
              <a:t>818 - 1881)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0257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слайды для презентаций\ios-8-apple-1024x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4" y="1412776"/>
            <a:ext cx="9143999" cy="424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8384" y="260648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C00000"/>
                </a:solidFill>
              </a:rPr>
              <a:t>Советские Конституции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9" name="Picture 5" descr="Государственный герб ССС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7" y="1412776"/>
            <a:ext cx="169068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Герб РСФС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077" y="2279551"/>
            <a:ext cx="161925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9026" y="3478064"/>
            <a:ext cx="192881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500" b="1" dirty="0" smtClean="0">
                <a:solidFill>
                  <a:srgbClr val="002060"/>
                </a:solidFill>
                <a:latin typeface="+mn-lt"/>
              </a:rPr>
              <a:t>Герб СССР</a:t>
            </a:r>
            <a:endParaRPr lang="ru-RU" sz="1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870296" y="4355342"/>
            <a:ext cx="192881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500" b="1" dirty="0" smtClean="0">
                <a:solidFill>
                  <a:srgbClr val="002060"/>
                </a:solidFill>
                <a:latin typeface="+mn-lt"/>
              </a:rPr>
              <a:t>Герб РСФСР</a:t>
            </a:r>
            <a:endParaRPr lang="ru-RU" sz="15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95935" y="1429393"/>
            <a:ext cx="51396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700" b="1" dirty="0" smtClean="0">
                <a:solidFill>
                  <a:srgbClr val="002060"/>
                </a:solidFill>
              </a:rPr>
              <a:t>Конституция РСФСР 1918 года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700" b="1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700" b="1" dirty="0" smtClean="0">
                <a:solidFill>
                  <a:srgbClr val="002060"/>
                </a:solidFill>
              </a:rPr>
              <a:t>Конституция СССР 1924 года</a:t>
            </a:r>
          </a:p>
          <a:p>
            <a:r>
              <a:rPr lang="ru-RU" sz="2700" b="1" dirty="0">
                <a:solidFill>
                  <a:srgbClr val="002060"/>
                </a:solidFill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</a:rPr>
              <a:t>     Конституция РСФСР 1925 года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700" b="1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700" b="1" dirty="0" smtClean="0">
                <a:solidFill>
                  <a:srgbClr val="002060"/>
                </a:solidFill>
              </a:rPr>
              <a:t>Конституция СССР 1936 года</a:t>
            </a:r>
          </a:p>
          <a:p>
            <a:r>
              <a:rPr lang="ru-RU" sz="2700" b="1" dirty="0">
                <a:solidFill>
                  <a:srgbClr val="002060"/>
                </a:solidFill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</a:rPr>
              <a:t>     Конституция РСФСР 1937 года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700" b="1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700" b="1" dirty="0" smtClean="0">
                <a:solidFill>
                  <a:srgbClr val="002060"/>
                </a:solidFill>
              </a:rPr>
              <a:t>Конституция СССР 1977 года</a:t>
            </a:r>
          </a:p>
          <a:p>
            <a:r>
              <a:rPr lang="ru-RU" sz="2700" b="1" dirty="0">
                <a:solidFill>
                  <a:srgbClr val="002060"/>
                </a:solidFill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</a:rPr>
              <a:t>     Конституция РСФСР 1978 года</a:t>
            </a:r>
            <a:endParaRPr lang="ru-RU" sz="27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0215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слайды для презентаций\ios-8-apple-1024x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4" y="1412775"/>
            <a:ext cx="9143999" cy="4481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8384" y="260648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Конституция </a:t>
            </a:r>
            <a:r>
              <a:rPr lang="ru-RU" sz="3200" b="1" dirty="0">
                <a:solidFill>
                  <a:srgbClr val="C00000"/>
                </a:solidFill>
              </a:rPr>
              <a:t>РСФСР 1918 </a:t>
            </a:r>
            <a:r>
              <a:rPr lang="ru-RU" sz="3200" b="1" dirty="0" smtClean="0">
                <a:solidFill>
                  <a:srgbClr val="C00000"/>
                </a:solidFill>
              </a:rPr>
              <a:t>года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Documents and Settings\Elena\Desktop\20 лет Конституция\19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571612"/>
            <a:ext cx="2808312" cy="40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63888" y="1400532"/>
            <a:ext cx="536878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</a:rPr>
              <a:t>10 июля 1918 года на Пятом Всероссийском съезде Советов была принята </a:t>
            </a:r>
            <a:r>
              <a:rPr lang="ru-RU" sz="2200" b="1" dirty="0">
                <a:solidFill>
                  <a:srgbClr val="C00000"/>
                </a:solidFill>
              </a:rPr>
              <a:t>первая конституция РСФСР</a:t>
            </a:r>
            <a:r>
              <a:rPr lang="ru-RU" sz="2200" b="1" dirty="0">
                <a:solidFill>
                  <a:srgbClr val="002060"/>
                </a:solidFill>
              </a:rPr>
              <a:t> -  Российской Социалистической Федеративной Советской Республики. </a:t>
            </a:r>
          </a:p>
          <a:p>
            <a:endParaRPr lang="ru-RU" sz="2200" b="1" dirty="0">
              <a:solidFill>
                <a:srgbClr val="002060"/>
              </a:solidFill>
            </a:endParaRPr>
          </a:p>
          <a:p>
            <a:r>
              <a:rPr lang="ru-RU" sz="2200" b="1" dirty="0">
                <a:solidFill>
                  <a:srgbClr val="002060"/>
                </a:solidFill>
              </a:rPr>
              <a:t>Конституция документально закрепила </a:t>
            </a:r>
            <a:r>
              <a:rPr lang="ru-RU" sz="2200" b="1" dirty="0">
                <a:solidFill>
                  <a:srgbClr val="C00000"/>
                </a:solidFill>
              </a:rPr>
              <a:t>диктатуру пролетариата</a:t>
            </a:r>
            <a:r>
              <a:rPr lang="ru-RU" sz="2200" b="1" dirty="0">
                <a:solidFill>
                  <a:srgbClr val="002060"/>
                </a:solidFill>
              </a:rPr>
              <a:t>. </a:t>
            </a:r>
          </a:p>
          <a:p>
            <a:endParaRPr lang="ru-RU" sz="2200" b="1" dirty="0">
              <a:solidFill>
                <a:srgbClr val="002060"/>
              </a:solidFill>
            </a:endParaRPr>
          </a:p>
          <a:p>
            <a:r>
              <a:rPr lang="ru-RU" sz="2200" b="1" dirty="0">
                <a:solidFill>
                  <a:srgbClr val="002060"/>
                </a:solidFill>
              </a:rPr>
              <a:t>Верховным носителем власти стало все рабочее население страны, объединенное в городских и сельских </a:t>
            </a:r>
            <a:r>
              <a:rPr lang="ru-RU" sz="2200" b="1" dirty="0" smtClean="0">
                <a:solidFill>
                  <a:srgbClr val="002060"/>
                </a:solidFill>
              </a:rPr>
              <a:t>Советах.</a:t>
            </a:r>
            <a:endParaRPr lang="ru-RU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1346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слайды для презентаций\ios-8-apple-1024x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4" y="1412776"/>
            <a:ext cx="9143999" cy="4176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8386" y="15719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00" b="1" dirty="0" smtClean="0">
                <a:solidFill>
                  <a:srgbClr val="002060"/>
                </a:solidFill>
              </a:rPr>
              <a:t>Конституция СССР 1924 года</a:t>
            </a:r>
          </a:p>
          <a:p>
            <a:pPr algn="ctr"/>
            <a:r>
              <a:rPr lang="ru-RU" sz="3100" b="1" dirty="0" smtClean="0">
                <a:solidFill>
                  <a:srgbClr val="C00000"/>
                </a:solidFill>
              </a:rPr>
              <a:t>Конституция РСФСР 1925 года</a:t>
            </a: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428736"/>
            <a:ext cx="885831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rgbClr val="002060"/>
                </a:solidFill>
              </a:rPr>
              <a:t>30 декабря 1922 года образован Союз Советских Социалистических Республик </a:t>
            </a:r>
            <a:r>
              <a:rPr lang="ru-RU" sz="2100" b="1" dirty="0" smtClean="0">
                <a:solidFill>
                  <a:srgbClr val="002060"/>
                </a:solidFill>
              </a:rPr>
              <a:t>- </a:t>
            </a:r>
            <a:r>
              <a:rPr lang="ru-RU" sz="2100" b="1" dirty="0">
                <a:solidFill>
                  <a:srgbClr val="002060"/>
                </a:solidFill>
              </a:rPr>
              <a:t>СССР.</a:t>
            </a:r>
          </a:p>
          <a:p>
            <a:endParaRPr lang="ru-RU" sz="2100" b="1" dirty="0">
              <a:solidFill>
                <a:srgbClr val="002060"/>
              </a:solidFill>
            </a:endParaRPr>
          </a:p>
          <a:p>
            <a:r>
              <a:rPr lang="ru-RU" sz="2100" b="1" dirty="0">
                <a:solidFill>
                  <a:srgbClr val="002060"/>
                </a:solidFill>
              </a:rPr>
              <a:t>В январе 1924 года принята </a:t>
            </a:r>
            <a:r>
              <a:rPr lang="ru-RU" sz="2100" b="1" dirty="0" smtClean="0">
                <a:solidFill>
                  <a:srgbClr val="C00000"/>
                </a:solidFill>
              </a:rPr>
              <a:t>первая </a:t>
            </a:r>
            <a:r>
              <a:rPr lang="ru-RU" sz="2100" b="1" dirty="0">
                <a:solidFill>
                  <a:srgbClr val="C00000"/>
                </a:solidFill>
              </a:rPr>
              <a:t>Конституция СССР</a:t>
            </a:r>
            <a:r>
              <a:rPr lang="ru-RU" sz="2100" b="1" dirty="0">
                <a:solidFill>
                  <a:srgbClr val="002060"/>
                </a:solidFill>
              </a:rPr>
              <a:t>.</a:t>
            </a:r>
          </a:p>
          <a:p>
            <a:endParaRPr lang="ru-RU" sz="2100" b="1" dirty="0">
              <a:solidFill>
                <a:srgbClr val="002060"/>
              </a:solidFill>
            </a:endParaRPr>
          </a:p>
          <a:p>
            <a:r>
              <a:rPr lang="ru-RU" sz="2100" b="1" dirty="0">
                <a:solidFill>
                  <a:srgbClr val="002060"/>
                </a:solidFill>
              </a:rPr>
              <a:t>Принятие </a:t>
            </a:r>
            <a:r>
              <a:rPr lang="ru-RU" sz="2100" b="1" dirty="0" smtClean="0">
                <a:solidFill>
                  <a:srgbClr val="002060"/>
                </a:solidFill>
              </a:rPr>
              <a:t>Конституции </a:t>
            </a:r>
            <a:r>
              <a:rPr lang="ru-RU" sz="2100" b="1" dirty="0">
                <a:solidFill>
                  <a:srgbClr val="002060"/>
                </a:solidFill>
              </a:rPr>
              <a:t>РСФСР 1925 года обуславливалось вхождением РСФСР в состав Союза ССР и приведением российского законодательства в соответствие с Конституцией СССР 1924 года.</a:t>
            </a:r>
          </a:p>
          <a:p>
            <a:endParaRPr lang="ru-RU" sz="2100" b="1" dirty="0">
              <a:solidFill>
                <a:srgbClr val="002060"/>
              </a:solidFill>
            </a:endParaRPr>
          </a:p>
          <a:p>
            <a:r>
              <a:rPr lang="ru-RU" sz="2100" b="1" dirty="0">
                <a:solidFill>
                  <a:srgbClr val="002060"/>
                </a:solidFill>
              </a:rPr>
              <a:t>В Конституции РСФСР 1925 года конечной целью было «осуществление коммунизма</a:t>
            </a:r>
            <a:r>
              <a:rPr lang="ru-RU" sz="2100" b="1" dirty="0" smtClean="0">
                <a:solidFill>
                  <a:srgbClr val="002060"/>
                </a:solidFill>
              </a:rPr>
              <a:t>».</a:t>
            </a:r>
            <a:endParaRPr lang="ru-RU" sz="21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D:\Мои документы\Загрузки\ссср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121" y="4757144"/>
            <a:ext cx="3328987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14231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слайды для презентаций\ios-8-apple-1024x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4" y="1412776"/>
            <a:ext cx="9143999" cy="4176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8386" y="15719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Конституция СССР 1936 года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Конституция РСФСР 1937 года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1" y="1571612"/>
            <a:ext cx="878497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В </a:t>
            </a:r>
            <a:r>
              <a:rPr lang="ru-RU" sz="2200" b="1" dirty="0">
                <a:solidFill>
                  <a:srgbClr val="002060"/>
                </a:solidFill>
              </a:rPr>
              <a:t>1936 году в СССР принята </a:t>
            </a:r>
            <a:r>
              <a:rPr lang="ru-RU" sz="2200" b="1" dirty="0">
                <a:solidFill>
                  <a:srgbClr val="C00000"/>
                </a:solidFill>
              </a:rPr>
              <a:t>Конституция «победившего социализма»</a:t>
            </a:r>
            <a:r>
              <a:rPr lang="ru-RU" sz="2200" b="1" dirty="0">
                <a:solidFill>
                  <a:srgbClr val="002060"/>
                </a:solidFill>
              </a:rPr>
              <a:t>, предоставлявшая всем гражданам равные права.</a:t>
            </a:r>
          </a:p>
          <a:p>
            <a:endParaRPr lang="ru-RU" sz="2200" b="1" dirty="0">
              <a:solidFill>
                <a:srgbClr val="002060"/>
              </a:solidFill>
            </a:endParaRPr>
          </a:p>
          <a:p>
            <a:r>
              <a:rPr lang="ru-RU" sz="2200" b="1" dirty="0">
                <a:solidFill>
                  <a:srgbClr val="002060"/>
                </a:solidFill>
              </a:rPr>
              <a:t>Конституция РСФСР 1937 года учредила </a:t>
            </a:r>
            <a:r>
              <a:rPr lang="ru-RU" sz="2200" b="1" dirty="0">
                <a:solidFill>
                  <a:srgbClr val="C00000"/>
                </a:solidFill>
              </a:rPr>
              <a:t>новый законодательный орган</a:t>
            </a:r>
            <a:r>
              <a:rPr lang="ru-RU" sz="2200" b="1" dirty="0">
                <a:solidFill>
                  <a:srgbClr val="002060"/>
                </a:solidFill>
              </a:rPr>
              <a:t> - Верховный Совет России, который принимал законы, устанавливал размеры налогов и пошлин, принимал государственный бюджет.</a:t>
            </a:r>
          </a:p>
          <a:p>
            <a:endParaRPr lang="ru-RU" sz="2200" b="1" dirty="0">
              <a:solidFill>
                <a:srgbClr val="002060"/>
              </a:solidFill>
            </a:endParaRPr>
          </a:p>
          <a:p>
            <a:r>
              <a:rPr lang="ru-RU" sz="2200" b="1" dirty="0">
                <a:solidFill>
                  <a:srgbClr val="002060"/>
                </a:solidFill>
              </a:rPr>
              <a:t>Политическая система, установленная Конституцией РСФСР 1937 года, практически не была изменена Конституцией 1978 года и просуществовала до 1990 года</a:t>
            </a:r>
            <a:r>
              <a:rPr lang="ru-RU" sz="2200" b="1" dirty="0" smtClean="0">
                <a:solidFill>
                  <a:srgbClr val="002060"/>
                </a:solidFill>
              </a:rPr>
              <a:t>.</a:t>
            </a:r>
            <a:endParaRPr lang="ru-RU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74926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1743</Words>
  <Application>Microsoft Office PowerPoint</Application>
  <PresentationFormat>Экран (4:3)</PresentationFormat>
  <Paragraphs>270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WinXPProSP3</cp:lastModifiedBy>
  <cp:revision>72</cp:revision>
  <dcterms:created xsi:type="dcterms:W3CDTF">2018-10-25T09:31:08Z</dcterms:created>
  <dcterms:modified xsi:type="dcterms:W3CDTF">2018-11-30T05:45:38Z</dcterms:modified>
</cp:coreProperties>
</file>